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4" r:id="rId3"/>
  </p:sldMasterIdLst>
  <p:notesMasterIdLst>
    <p:notesMasterId r:id="rId60"/>
  </p:notesMasterIdLst>
  <p:sldIdLst>
    <p:sldId id="256" r:id="rId4"/>
    <p:sldId id="263" r:id="rId5"/>
    <p:sldId id="260" r:id="rId6"/>
    <p:sldId id="264" r:id="rId7"/>
    <p:sldId id="265" r:id="rId8"/>
    <p:sldId id="272" r:id="rId9"/>
    <p:sldId id="306" r:id="rId10"/>
    <p:sldId id="266" r:id="rId11"/>
    <p:sldId id="267" r:id="rId12"/>
    <p:sldId id="307" r:id="rId13"/>
    <p:sldId id="311" r:id="rId14"/>
    <p:sldId id="310" r:id="rId15"/>
    <p:sldId id="309" r:id="rId16"/>
    <p:sldId id="305" r:id="rId17"/>
    <p:sldId id="301" r:id="rId18"/>
    <p:sldId id="314" r:id="rId19"/>
    <p:sldId id="315" r:id="rId20"/>
    <p:sldId id="323" r:id="rId21"/>
    <p:sldId id="257" r:id="rId22"/>
    <p:sldId id="324" r:id="rId23"/>
    <p:sldId id="325" r:id="rId24"/>
    <p:sldId id="278" r:id="rId25"/>
    <p:sldId id="326" r:id="rId26"/>
    <p:sldId id="327" r:id="rId27"/>
    <p:sldId id="328" r:id="rId28"/>
    <p:sldId id="281" r:id="rId29"/>
    <p:sldId id="329" r:id="rId30"/>
    <p:sldId id="274" r:id="rId31"/>
    <p:sldId id="330" r:id="rId32"/>
    <p:sldId id="269" r:id="rId33"/>
    <p:sldId id="270" r:id="rId34"/>
    <p:sldId id="271" r:id="rId35"/>
    <p:sldId id="276" r:id="rId36"/>
    <p:sldId id="275" r:id="rId37"/>
    <p:sldId id="277" r:id="rId38"/>
    <p:sldId id="279" r:id="rId39"/>
    <p:sldId id="280" r:id="rId40"/>
    <p:sldId id="282" r:id="rId41"/>
    <p:sldId id="284" r:id="rId42"/>
    <p:sldId id="285" r:id="rId43"/>
    <p:sldId id="297" r:id="rId44"/>
    <p:sldId id="331" r:id="rId45"/>
    <p:sldId id="332" r:id="rId46"/>
    <p:sldId id="286" r:id="rId47"/>
    <p:sldId id="322" r:id="rId48"/>
    <p:sldId id="321" r:id="rId49"/>
    <p:sldId id="295" r:id="rId50"/>
    <p:sldId id="319" r:id="rId51"/>
    <p:sldId id="318" r:id="rId52"/>
    <p:sldId id="316" r:id="rId53"/>
    <p:sldId id="320" r:id="rId54"/>
    <p:sldId id="296" r:id="rId55"/>
    <p:sldId id="288" r:id="rId56"/>
    <p:sldId id="290" r:id="rId57"/>
    <p:sldId id="289" r:id="rId58"/>
    <p:sldId id="299" r:id="rId59"/>
  </p:sldIdLst>
  <p:sldSz cx="12192000" cy="6858000"/>
  <p:notesSz cx="6858000" cy="9144000"/>
  <p:embeddedFontLst>
    <p:embeddedFont>
      <p:font typeface="Lato" panose="020F0502020204030203" pitchFamily="34" charset="0"/>
      <p:regular r:id="rId61"/>
      <p:bold r:id="rId62"/>
      <p:italic r:id="rId63"/>
      <p:boldItalic r:id="rId64"/>
    </p:embeddedFont>
    <p:embeddedFont>
      <p:font typeface="Nunito" pitchFamily="2" charset="77"/>
      <p:regular r:id="rId65"/>
      <p:bold r:id="rId66"/>
      <p:italic r:id="rId67"/>
      <p:boldItalic r:id="rId68"/>
    </p:embeddedFont>
    <p:embeddedFont>
      <p:font typeface="Poppins" pitchFamily="2" charset="77"/>
      <p:regular r:id="rId69"/>
      <p:bold r:id="rId70"/>
      <p:italic r:id="rId71"/>
      <p:boldItalic r:id="rId72"/>
    </p:embeddedFont>
    <p:embeddedFont>
      <p:font typeface="Roboto Mono" pitchFamily="49"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i7D1y1ecK2liFCXrf4ZokH643l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7A2F5-67CB-489A-B4B5-2F59A92F173C}">
  <a:tblStyle styleId="{BF27A2F5-67CB-489A-B4B5-2F59A92F173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2"/>
    <p:restoredTop sz="94789"/>
  </p:normalViewPr>
  <p:slideViewPr>
    <p:cSldViewPr snapToGrid="0">
      <p:cViewPr>
        <p:scale>
          <a:sx n="140" d="100"/>
          <a:sy n="140" d="100"/>
        </p:scale>
        <p:origin x="-168" y="1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dirty="0"/>
              <a:t>But we’ll cover the steps that will prepare your data for these methods!</a:t>
            </a:r>
            <a:endParaRPr dirty="0"/>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50164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22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Seurat </a:t>
            </a:r>
            <a:r>
              <a:rPr lang="en-US" dirty="0" err="1"/>
              <a:t>websitehttps</a:t>
            </a:r>
            <a:r>
              <a:rPr lang="en-US" dirty="0"/>
              <a:t>://</a:t>
            </a:r>
            <a:r>
              <a:rPr lang="en-US" dirty="0" err="1"/>
              <a:t>satijalab.org</a:t>
            </a:r>
            <a:r>
              <a:rPr lang="en-US" dirty="0"/>
              <a:t>/</a:t>
            </a:r>
            <a:r>
              <a:rPr lang="en-US" dirty="0" err="1"/>
              <a:t>seurat</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3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a21e2c5e_0_203: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21" name="Google Shape;121;g10da21e2c5e_0_203: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Welcome to this workshop on Single cell RNAseq analysis in R. My name is Melissa Burke and I’m the Australian BioCommons Training and Communications Officer. I am your host for this workshop.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This workshop is part of a program of events offered by the BioCommons. Our events uplift life science research by creating opportunities to develop transferable skills in bioinformatics and to learn how to use new platforms, tools, services and techniques.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You can find out more about how we’re supporting life science research on our website or by following us on social media.</a:t>
            </a:r>
            <a:endParaRPr sz="1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Refer to as needed</a:t>
            </a:r>
            <a:endParaRPr dirty="0"/>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1" name="Google Shape;20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7bc4b29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7bc4b29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7bc4b29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a36b7e1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a36b7e1a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a36b7e1a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ACTIVITY: How many Genes?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36b7e1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36b7e1a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2a36b7e1a1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Talk about Variable Genes: ZNF621, - not IL6</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FIND variable genes</a:t>
            </a:r>
            <a:endParaRPr/>
          </a:p>
        </p:txBody>
      </p:sp>
      <p:sp>
        <p:nvSpPr>
          <p:cNvPr id="350" name="Google Shape;35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Never really look at this directly.</a:t>
            </a:r>
            <a:endParaRPr/>
          </a:p>
          <a:p>
            <a:pPr marL="457200" marR="0" lvl="0" indent="-228600" algn="l" rtl="0">
              <a:lnSpc>
                <a:spcPct val="100000"/>
              </a:lnSpc>
              <a:spcBef>
                <a:spcPts val="0"/>
              </a:spcBef>
              <a:spcAft>
                <a:spcPts val="0"/>
              </a:spcAft>
              <a:buClr>
                <a:srgbClr val="000000"/>
              </a:buClr>
              <a:buSzPts val="1400"/>
              <a:buFont typeface="Arial"/>
              <a:buNone/>
            </a:pPr>
            <a:r>
              <a:rPr lang="en-US"/>
              <a:t>Input for UMAP,  clustering (some tools ask for k nearest neighbours?.</a:t>
            </a:r>
            <a:endParaRPr/>
          </a:p>
          <a:p>
            <a:pPr marL="457200" marR="0" lvl="0" indent="-228600" algn="l" rtl="0">
              <a:lnSpc>
                <a:spcPct val="100000"/>
              </a:lnSpc>
              <a:spcBef>
                <a:spcPts val="0"/>
              </a:spcBef>
              <a:spcAft>
                <a:spcPts val="0"/>
              </a:spcAft>
              <a:buClr>
                <a:srgbClr val="000000"/>
              </a:buClr>
              <a:buSzPts val="1400"/>
              <a:buFont typeface="Arial"/>
              <a:buNone/>
            </a:pPr>
            <a:r>
              <a:rPr lang="en-US"/>
              <a:t>This is why you get cells away from their cluster in UMAP</a:t>
            </a:r>
            <a:endParaRPr/>
          </a:p>
        </p:txBody>
      </p:sp>
      <p:sp>
        <p:nvSpPr>
          <p:cNvPr id="359" name="Google Shape;35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never this tidy.</a:t>
            </a:r>
            <a:endParaRPr/>
          </a:p>
          <a:p>
            <a:pPr marL="457200" marR="0" lvl="0" indent="-228600" algn="l" rtl="0">
              <a:lnSpc>
                <a:spcPct val="100000"/>
              </a:lnSpc>
              <a:spcBef>
                <a:spcPts val="0"/>
              </a:spcBef>
              <a:spcAft>
                <a:spcPts val="0"/>
              </a:spcAft>
              <a:buClr>
                <a:srgbClr val="000000"/>
              </a:buClr>
              <a:buSzPts val="1400"/>
              <a:buFont typeface="Arial"/>
              <a:buNone/>
            </a:pPr>
            <a:r>
              <a:rPr lang="en-US"/>
              <a:t>What is Yellow? Check its genes.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Might not need this slide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9" name="Google Shape;519;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564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9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67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49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Need annotated data for these!  Hmmm. Demo cellXgene desktop (even though its not galaxy yet) would round it off nicel - might work. </a:t>
            </a:r>
            <a:endParaRPr/>
          </a:p>
        </p:txBody>
      </p:sp>
      <p:sp>
        <p:nvSpPr>
          <p:cNvPr id="422" name="Google Shape;42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 name="Google Shape;1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Relative routine. </a:t>
            </a:r>
            <a:endParaRPr/>
          </a:p>
          <a:p>
            <a:pPr marL="0" lvl="0" indent="0" algn="l" rtl="0">
              <a:lnSpc>
                <a:spcPct val="100000"/>
              </a:lnSpc>
              <a:spcBef>
                <a:spcPts val="0"/>
              </a:spcBef>
              <a:spcAft>
                <a:spcPts val="0"/>
              </a:spcAft>
              <a:buSzPts val="1400"/>
              <a:buNone/>
            </a:pPr>
            <a:r>
              <a:rPr lang="en-US"/>
              <a:t>Dependant on the technology</a:t>
            </a:r>
            <a:endParaRPr/>
          </a:p>
          <a:p>
            <a:pPr marL="0" lvl="0" indent="0" algn="l" rtl="0">
              <a:lnSpc>
                <a:spcPct val="100000"/>
              </a:lnSpc>
              <a:spcBef>
                <a:spcPts val="0"/>
              </a:spcBef>
              <a:spcAft>
                <a:spcPts val="0"/>
              </a:spcAft>
              <a:buSzPts val="1400"/>
              <a:buNone/>
            </a:pPr>
            <a:r>
              <a:rPr lang="en-US"/>
              <a:t>Counts matricies often available on GEO…. let someone else do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 going into any more detail than this -   its own process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8" name="Google Shape;13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8" name="Google Shape;15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5" name="Google Shape;16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too much!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727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1"/>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41"/>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 name="Google Shape;13;p41"/>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14" name="Google Shape;14;p41" descr="Logo&#10;&#10;Description automatically generated"/>
          <p:cNvPicPr preferRelativeResize="0"/>
          <p:nvPr/>
        </p:nvPicPr>
        <p:blipFill rotWithShape="1">
          <a:blip r:embed="rId3">
            <a:alphaModFix/>
          </a:blip>
          <a:srcRect/>
          <a:stretch/>
        </p:blipFill>
        <p:spPr>
          <a:xfrm>
            <a:off x="1241921" y="763935"/>
            <a:ext cx="4320315" cy="1603863"/>
          </a:xfrm>
          <a:prstGeom prst="rect">
            <a:avLst/>
          </a:prstGeom>
          <a:noFill/>
          <a:ln>
            <a:noFill/>
          </a:ln>
        </p:spPr>
      </p:pic>
      <p:pic>
        <p:nvPicPr>
          <p:cNvPr id="15" name="Google Shape;15;p41" descr="A close up of a logo&#10;&#10;Description automatically generated"/>
          <p:cNvPicPr preferRelativeResize="0"/>
          <p:nvPr/>
        </p:nvPicPr>
        <p:blipFill rotWithShape="1">
          <a:blip r:embed="rId4">
            <a:alphaModFix/>
          </a:blip>
          <a:srcRect/>
          <a:stretch/>
        </p:blipFill>
        <p:spPr>
          <a:xfrm>
            <a:off x="6096000" y="-606357"/>
            <a:ext cx="9720000" cy="9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9"/>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49"/>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 name="Google Shape;19;p49"/>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20" name="Google Shape;20;p49"/>
          <p:cNvPicPr preferRelativeResize="0"/>
          <p:nvPr/>
        </p:nvPicPr>
        <p:blipFill rotWithShape="1">
          <a:blip r:embed="rId3">
            <a:alphaModFix/>
          </a:blip>
          <a:srcRect/>
          <a:stretch/>
        </p:blipFill>
        <p:spPr>
          <a:xfrm>
            <a:off x="1241921" y="893031"/>
            <a:ext cx="4320315" cy="1345671"/>
          </a:xfrm>
          <a:prstGeom prst="rect">
            <a:avLst/>
          </a:prstGeom>
          <a:noFill/>
          <a:ln>
            <a:noFill/>
          </a:ln>
        </p:spPr>
      </p:pic>
      <p:pic>
        <p:nvPicPr>
          <p:cNvPr id="21" name="Google Shape;21;p49" descr="A close up of a logo&#10;&#10;Description automatically generated"/>
          <p:cNvPicPr preferRelativeResize="0"/>
          <p:nvPr/>
        </p:nvPicPr>
        <p:blipFill rotWithShape="1">
          <a:blip r:embed="rId4">
            <a:alphaModFix/>
          </a:blip>
          <a:srcRect/>
          <a:stretch/>
        </p:blipFill>
        <p:spPr>
          <a:xfrm>
            <a:off x="6095999" y="-606357"/>
            <a:ext cx="9720000" cy="972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43"/>
          <p:cNvSpPr/>
          <p:nvPr/>
        </p:nvSpPr>
        <p:spPr>
          <a:xfrm>
            <a:off x="-48683" y="0"/>
            <a:ext cx="864000" cy="6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 name="Google Shape;31;p43"/>
          <p:cNvSpPr txBox="1"/>
          <p:nvPr/>
        </p:nvSpPr>
        <p:spPr>
          <a:xfrm>
            <a:off x="-4319287" y="2068993"/>
            <a:ext cx="184800" cy="36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4769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8" name="Google Shape;4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78"/>
        <p:cNvGrpSpPr/>
        <p:nvPr/>
      </p:nvGrpSpPr>
      <p:grpSpPr>
        <a:xfrm>
          <a:off x="0" y="0"/>
          <a:ext cx="0" cy="0"/>
          <a:chOff x="0" y="0"/>
          <a:chExt cx="0" cy="0"/>
        </a:xfrm>
      </p:grpSpPr>
      <p:sp>
        <p:nvSpPr>
          <p:cNvPr id="79" name="Google Shape;79;p15"/>
          <p:cNvSpPr/>
          <p:nvPr/>
        </p:nvSpPr>
        <p:spPr>
          <a:xfrm rot="10800000">
            <a:off x="2340117" y="6495820"/>
            <a:ext cx="1084800" cy="417200"/>
          </a:xfrm>
          <a:custGeom>
            <a:avLst/>
            <a:gdLst/>
            <a:ahLst/>
            <a:cxnLst/>
            <a:rect l="l" t="t" r="r" b="b"/>
            <a:pathLst>
              <a:path w="120000" h="120000" extrusionOk="0">
                <a:moveTo>
                  <a:pt x="0" y="0"/>
                </a:moveTo>
                <a:lnTo>
                  <a:pt x="3929" y="119938"/>
                </a:lnTo>
                <a:lnTo>
                  <a:pt x="119945" y="0"/>
                </a:lnTo>
                <a:lnTo>
                  <a:pt x="0" y="0"/>
                </a:lnTo>
              </a:path>
            </a:pathLst>
          </a:custGeom>
          <a:solidFill>
            <a:schemeClr val="accent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0" name="Google Shape;80;p15"/>
          <p:cNvSpPr/>
          <p:nvPr/>
        </p:nvSpPr>
        <p:spPr>
          <a:xfrm rot="10800000">
            <a:off x="3378784" y="6495768"/>
            <a:ext cx="1406400" cy="417200"/>
          </a:xfrm>
          <a:custGeom>
            <a:avLst/>
            <a:gdLst/>
            <a:ahLst/>
            <a:cxnLst/>
            <a:rect l="l" t="t" r="r" b="b"/>
            <a:pathLst>
              <a:path w="120000" h="120000" extrusionOk="0">
                <a:moveTo>
                  <a:pt x="0" y="0"/>
                </a:moveTo>
                <a:lnTo>
                  <a:pt x="119957" y="119938"/>
                </a:lnTo>
                <a:lnTo>
                  <a:pt x="116928" y="0"/>
                </a:lnTo>
                <a:lnTo>
                  <a:pt x="0" y="0"/>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1" name="Google Shape;81;p15"/>
          <p:cNvSpPr/>
          <p:nvPr/>
        </p:nvSpPr>
        <p:spPr>
          <a:xfrm rot="10800000">
            <a:off x="3365484" y="6150620"/>
            <a:ext cx="2069200" cy="762400"/>
          </a:xfrm>
          <a:custGeom>
            <a:avLst/>
            <a:gdLst/>
            <a:ahLst/>
            <a:cxnLst/>
            <a:rect l="l" t="t" r="r" b="b"/>
            <a:pathLst>
              <a:path w="120000" h="120000" extrusionOk="0">
                <a:moveTo>
                  <a:pt x="0" y="0"/>
                </a:moveTo>
                <a:lnTo>
                  <a:pt x="53937" y="119966"/>
                </a:lnTo>
                <a:lnTo>
                  <a:pt x="119971" y="65643"/>
                </a:lnTo>
                <a:lnTo>
                  <a:pt x="38436" y="0"/>
                </a:lnTo>
                <a:lnTo>
                  <a:pt x="0" y="0"/>
                </a:lnTo>
              </a:path>
            </a:pathLst>
          </a:custGeom>
          <a:solidFill>
            <a:srgbClr val="78E0E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2" name="Google Shape;82;p15"/>
          <p:cNvSpPr/>
          <p:nvPr/>
        </p:nvSpPr>
        <p:spPr>
          <a:xfrm rot="10800000">
            <a:off x="4504264" y="6155449"/>
            <a:ext cx="2173600" cy="762400"/>
          </a:xfrm>
          <a:custGeom>
            <a:avLst/>
            <a:gdLst/>
            <a:ahLst/>
            <a:cxnLst/>
            <a:rect l="l" t="t" r="r" b="b"/>
            <a:pathLst>
              <a:path w="120000" h="120000" extrusionOk="0">
                <a:moveTo>
                  <a:pt x="26270" y="0"/>
                </a:moveTo>
                <a:lnTo>
                  <a:pt x="0" y="59126"/>
                </a:lnTo>
                <a:lnTo>
                  <a:pt x="119972" y="119966"/>
                </a:lnTo>
                <a:lnTo>
                  <a:pt x="68629" y="0"/>
                </a:lnTo>
                <a:lnTo>
                  <a:pt x="26270" y="0"/>
                </a:lnTo>
              </a:path>
            </a:pathLst>
          </a:custGeom>
          <a:solidFill>
            <a:schemeClr val="accent4"/>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3" name="Google Shape;83;p15"/>
          <p:cNvSpPr/>
          <p:nvPr/>
        </p:nvSpPr>
        <p:spPr>
          <a:xfrm rot="10800000">
            <a:off x="7148799" y="6870620"/>
            <a:ext cx="184800" cy="42400"/>
          </a:xfrm>
          <a:custGeom>
            <a:avLst/>
            <a:gdLst/>
            <a:ahLst/>
            <a:cxnLst/>
            <a:rect l="l" t="t" r="r" b="b"/>
            <a:pathLst>
              <a:path w="120000" h="120000" extrusionOk="0">
                <a:moveTo>
                  <a:pt x="35935" y="0"/>
                </a:moveTo>
                <a:lnTo>
                  <a:pt x="0" y="119393"/>
                </a:lnTo>
                <a:lnTo>
                  <a:pt x="119679" y="0"/>
                </a:lnTo>
                <a:lnTo>
                  <a:pt x="35935"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4" name="Google Shape;84;p15"/>
          <p:cNvSpPr/>
          <p:nvPr/>
        </p:nvSpPr>
        <p:spPr>
          <a:xfrm rot="10800000">
            <a:off x="7268215" y="6870620"/>
            <a:ext cx="112800" cy="42400"/>
          </a:xfrm>
          <a:custGeom>
            <a:avLst/>
            <a:gdLst/>
            <a:ahLst/>
            <a:cxnLst/>
            <a:rect l="l" t="t" r="r" b="b"/>
            <a:pathLst>
              <a:path w="120000" h="120000" extrusionOk="0">
                <a:moveTo>
                  <a:pt x="0" y="0"/>
                </a:moveTo>
                <a:lnTo>
                  <a:pt x="61298" y="119393"/>
                </a:lnTo>
                <a:lnTo>
                  <a:pt x="119480" y="0"/>
                </a:lnTo>
                <a:lnTo>
                  <a:pt x="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5" name="Google Shape;85;p15"/>
          <p:cNvSpPr/>
          <p:nvPr/>
        </p:nvSpPr>
        <p:spPr>
          <a:xfrm rot="10800000">
            <a:off x="6655676" y="6391173"/>
            <a:ext cx="1323600" cy="489200"/>
          </a:xfrm>
          <a:custGeom>
            <a:avLst/>
            <a:gdLst/>
            <a:ahLst/>
            <a:cxnLst/>
            <a:rect l="l" t="t" r="r" b="b"/>
            <a:pathLst>
              <a:path w="120000" h="120000" extrusionOk="0">
                <a:moveTo>
                  <a:pt x="119955" y="81832"/>
                </a:moveTo>
                <a:lnTo>
                  <a:pt x="58436" y="0"/>
                </a:lnTo>
                <a:lnTo>
                  <a:pt x="0" y="119947"/>
                </a:lnTo>
                <a:lnTo>
                  <a:pt x="119955" y="81832"/>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6" name="Google Shape;86;p15"/>
          <p:cNvSpPr/>
          <p:nvPr/>
        </p:nvSpPr>
        <p:spPr>
          <a:xfrm rot="10800000">
            <a:off x="7326731" y="6391123"/>
            <a:ext cx="1493200" cy="489200"/>
          </a:xfrm>
          <a:custGeom>
            <a:avLst/>
            <a:gdLst/>
            <a:ahLst/>
            <a:cxnLst/>
            <a:rect l="l" t="t" r="r" b="b"/>
            <a:pathLst>
              <a:path w="120000" h="120000" extrusionOk="0">
                <a:moveTo>
                  <a:pt x="119960" y="0"/>
                </a:moveTo>
                <a:lnTo>
                  <a:pt x="0" y="32670"/>
                </a:lnTo>
                <a:lnTo>
                  <a:pt x="68158" y="119947"/>
                </a:lnTo>
                <a:lnTo>
                  <a:pt x="11996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7" name="Google Shape;87;p15"/>
          <p:cNvSpPr/>
          <p:nvPr/>
        </p:nvSpPr>
        <p:spPr>
          <a:xfrm rot="10800000">
            <a:off x="7322388" y="6737820"/>
            <a:ext cx="1493200" cy="175200"/>
          </a:xfrm>
          <a:custGeom>
            <a:avLst/>
            <a:gdLst/>
            <a:ahLst/>
            <a:cxnLst/>
            <a:rect l="l" t="t" r="r" b="b"/>
            <a:pathLst>
              <a:path w="120000" h="120000" extrusionOk="0">
                <a:moveTo>
                  <a:pt x="2415" y="0"/>
                </a:moveTo>
                <a:lnTo>
                  <a:pt x="0" y="119854"/>
                </a:lnTo>
                <a:lnTo>
                  <a:pt x="119960" y="28759"/>
                </a:lnTo>
                <a:lnTo>
                  <a:pt x="115287" y="0"/>
                </a:lnTo>
                <a:lnTo>
                  <a:pt x="2415" y="0"/>
                </a:lnTo>
              </a:path>
            </a:pathLst>
          </a:custGeom>
          <a:solidFill>
            <a:srgbClr val="0D456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8" name="Google Shape;88;p15"/>
          <p:cNvSpPr/>
          <p:nvPr/>
        </p:nvSpPr>
        <p:spPr>
          <a:xfrm rot="10800000">
            <a:off x="8771368" y="6737820"/>
            <a:ext cx="471600" cy="175200"/>
          </a:xfrm>
          <a:custGeom>
            <a:avLst/>
            <a:gdLst/>
            <a:ahLst/>
            <a:cxnLst/>
            <a:rect l="l" t="t" r="r" b="b"/>
            <a:pathLst>
              <a:path w="120000" h="120000" extrusionOk="0">
                <a:moveTo>
                  <a:pt x="0" y="0"/>
                </a:moveTo>
                <a:lnTo>
                  <a:pt x="112209" y="119854"/>
                </a:lnTo>
                <a:lnTo>
                  <a:pt x="119874"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9" name="Google Shape;89;p15"/>
          <p:cNvSpPr/>
          <p:nvPr/>
        </p:nvSpPr>
        <p:spPr>
          <a:xfrm rot="10800000">
            <a:off x="7967968" y="6391599"/>
            <a:ext cx="1458400" cy="356000"/>
          </a:xfrm>
          <a:custGeom>
            <a:avLst/>
            <a:gdLst/>
            <a:ahLst/>
            <a:cxnLst/>
            <a:rect l="l" t="t" r="r" b="b"/>
            <a:pathLst>
              <a:path w="120000" h="120000" extrusionOk="0">
                <a:moveTo>
                  <a:pt x="119959" y="119928"/>
                </a:moveTo>
                <a:lnTo>
                  <a:pt x="50165" y="0"/>
                </a:lnTo>
                <a:lnTo>
                  <a:pt x="0" y="95179"/>
                </a:lnTo>
                <a:lnTo>
                  <a:pt x="119959" y="119928"/>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0" name="Google Shape;90;p15"/>
          <p:cNvSpPr/>
          <p:nvPr/>
        </p:nvSpPr>
        <p:spPr>
          <a:xfrm rot="10800000">
            <a:off x="8804220" y="6469911"/>
            <a:ext cx="880400" cy="457600"/>
          </a:xfrm>
          <a:custGeom>
            <a:avLst/>
            <a:gdLst/>
            <a:ahLst/>
            <a:cxnLst/>
            <a:rect l="l" t="t" r="r" b="b"/>
            <a:pathLst>
              <a:path w="120000" h="120000" extrusionOk="0">
                <a:moveTo>
                  <a:pt x="0" y="0"/>
                </a:moveTo>
                <a:lnTo>
                  <a:pt x="36866" y="119944"/>
                </a:lnTo>
                <a:lnTo>
                  <a:pt x="119932" y="45930"/>
                </a:lnTo>
                <a:lnTo>
                  <a:pt x="59966"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1" name="Google Shape;91;p15"/>
          <p:cNvSpPr/>
          <p:nvPr/>
        </p:nvSpPr>
        <p:spPr>
          <a:xfrm rot="10800000">
            <a:off x="9392997" y="6207233"/>
            <a:ext cx="2616800" cy="645200"/>
          </a:xfrm>
          <a:custGeom>
            <a:avLst/>
            <a:gdLst/>
            <a:ahLst/>
            <a:cxnLst/>
            <a:rect l="l" t="t" r="r" b="b"/>
            <a:pathLst>
              <a:path w="120000" h="120000" extrusionOk="0">
                <a:moveTo>
                  <a:pt x="119977" y="70370"/>
                </a:moveTo>
                <a:lnTo>
                  <a:pt x="19273" y="0"/>
                </a:lnTo>
                <a:lnTo>
                  <a:pt x="0" y="119960"/>
                </a:lnTo>
                <a:lnTo>
                  <a:pt x="119977" y="70370"/>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2" name="Google Shape;92;p15"/>
          <p:cNvSpPr/>
          <p:nvPr/>
        </p:nvSpPr>
        <p:spPr>
          <a:xfrm rot="10800000">
            <a:off x="9401555" y="6469961"/>
            <a:ext cx="2197600" cy="457600"/>
          </a:xfrm>
          <a:custGeom>
            <a:avLst/>
            <a:gdLst/>
            <a:ahLst/>
            <a:cxnLst/>
            <a:rect l="l" t="t" r="r" b="b"/>
            <a:pathLst>
              <a:path w="120000" h="120000" extrusionOk="0">
                <a:moveTo>
                  <a:pt x="25195" y="0"/>
                </a:moveTo>
                <a:lnTo>
                  <a:pt x="0" y="20867"/>
                </a:lnTo>
                <a:lnTo>
                  <a:pt x="119973" y="119944"/>
                </a:lnTo>
                <a:lnTo>
                  <a:pt x="105195" y="0"/>
                </a:lnTo>
                <a:lnTo>
                  <a:pt x="25195"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3" name="Google Shape;93;p15"/>
          <p:cNvSpPr/>
          <p:nvPr/>
        </p:nvSpPr>
        <p:spPr>
          <a:xfrm rot="10800000">
            <a:off x="11138355" y="6842680"/>
            <a:ext cx="460800" cy="80000"/>
          </a:xfrm>
          <a:custGeom>
            <a:avLst/>
            <a:gdLst/>
            <a:ahLst/>
            <a:cxnLst/>
            <a:rect l="l" t="t" r="r" b="b"/>
            <a:pathLst>
              <a:path w="120000" h="120000" extrusionOk="0">
                <a:moveTo>
                  <a:pt x="9220" y="0"/>
                </a:moveTo>
                <a:lnTo>
                  <a:pt x="0" y="119679"/>
                </a:lnTo>
                <a:lnTo>
                  <a:pt x="119871" y="0"/>
                </a:lnTo>
                <a:lnTo>
                  <a:pt x="922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4" name="Google Shape;94;p15"/>
          <p:cNvSpPr/>
          <p:nvPr/>
        </p:nvSpPr>
        <p:spPr>
          <a:xfrm rot="10800000">
            <a:off x="11553248" y="6842680"/>
            <a:ext cx="310800" cy="80000"/>
          </a:xfrm>
          <a:custGeom>
            <a:avLst/>
            <a:gdLst/>
            <a:ahLst/>
            <a:cxnLst/>
            <a:rect l="l" t="t" r="r" b="b"/>
            <a:pathLst>
              <a:path w="120000" h="120000" extrusionOk="0">
                <a:moveTo>
                  <a:pt x="0" y="0"/>
                </a:moveTo>
                <a:lnTo>
                  <a:pt x="106073" y="119679"/>
                </a:lnTo>
                <a:lnTo>
                  <a:pt x="119809" y="0"/>
                </a:lnTo>
                <a:lnTo>
                  <a:pt x="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5" name="Google Shape;95;p15"/>
          <p:cNvSpPr/>
          <p:nvPr/>
        </p:nvSpPr>
        <p:spPr>
          <a:xfrm rot="10800000">
            <a:off x="12007385" y="6212749"/>
            <a:ext cx="224000" cy="489200"/>
          </a:xfrm>
          <a:custGeom>
            <a:avLst/>
            <a:gdLst/>
            <a:ahLst/>
            <a:cxnLst/>
            <a:rect l="l" t="t" r="r" b="b"/>
            <a:pathLst>
              <a:path w="120000" h="120000" extrusionOk="0">
                <a:moveTo>
                  <a:pt x="0" y="110157"/>
                </a:moveTo>
                <a:lnTo>
                  <a:pt x="119735" y="119947"/>
                </a:lnTo>
                <a:lnTo>
                  <a:pt x="0" y="0"/>
                </a:lnTo>
                <a:lnTo>
                  <a:pt x="0" y="110157"/>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6" name="Google Shape;96;p15"/>
          <p:cNvSpPr/>
          <p:nvPr/>
        </p:nvSpPr>
        <p:spPr>
          <a:xfrm rot="10800000">
            <a:off x="11588185" y="6203563"/>
            <a:ext cx="643200" cy="724000"/>
          </a:xfrm>
          <a:custGeom>
            <a:avLst/>
            <a:gdLst/>
            <a:ahLst/>
            <a:cxnLst/>
            <a:rect l="l" t="t" r="r" b="b"/>
            <a:pathLst>
              <a:path w="120000" h="120000" extrusionOk="0">
                <a:moveTo>
                  <a:pt x="0" y="0"/>
                </a:moveTo>
                <a:lnTo>
                  <a:pt x="0" y="38938"/>
                </a:lnTo>
                <a:lnTo>
                  <a:pt x="41531" y="119964"/>
                </a:lnTo>
                <a:lnTo>
                  <a:pt x="119908" y="13191"/>
                </a:lnTo>
                <a:lnTo>
                  <a:pt x="68820" y="0"/>
                </a:lnTo>
                <a:lnTo>
                  <a:pt x="0"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7" name="Google Shape;97;p15"/>
          <p:cNvSpPr/>
          <p:nvPr/>
        </p:nvSpPr>
        <p:spPr>
          <a:xfrm rot="10800000">
            <a:off x="4503680" y="6161784"/>
            <a:ext cx="3495200" cy="387200"/>
          </a:xfrm>
          <a:custGeom>
            <a:avLst/>
            <a:gdLst/>
            <a:ahLst/>
            <a:cxnLst/>
            <a:rect l="l" t="t" r="r" b="b"/>
            <a:pathLst>
              <a:path w="120000" h="120000" extrusionOk="0">
                <a:moveTo>
                  <a:pt x="119983" y="119933"/>
                </a:moveTo>
                <a:lnTo>
                  <a:pt x="0" y="48211"/>
                </a:lnTo>
                <a:lnTo>
                  <a:pt x="45425" y="0"/>
                </a:lnTo>
                <a:lnTo>
                  <a:pt x="119983" y="119933"/>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8" name="Google Shape;98;p15"/>
          <p:cNvSpPr/>
          <p:nvPr/>
        </p:nvSpPr>
        <p:spPr>
          <a:xfrm rot="10800000">
            <a:off x="6187649" y="6545251"/>
            <a:ext cx="1154400" cy="375600"/>
          </a:xfrm>
          <a:custGeom>
            <a:avLst/>
            <a:gdLst/>
            <a:ahLst/>
            <a:cxnLst/>
            <a:rect l="l" t="t" r="r" b="b"/>
            <a:pathLst>
              <a:path w="120000" h="120000" extrusionOk="0">
                <a:moveTo>
                  <a:pt x="19103" y="0"/>
                </a:moveTo>
                <a:lnTo>
                  <a:pt x="0" y="13424"/>
                </a:lnTo>
                <a:lnTo>
                  <a:pt x="70524" y="119931"/>
                </a:lnTo>
                <a:lnTo>
                  <a:pt x="119948" y="0"/>
                </a:lnTo>
                <a:lnTo>
                  <a:pt x="19103"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pic>
        <p:nvPicPr>
          <p:cNvPr id="99" name="Google Shape;99;p15"/>
          <p:cNvPicPr preferRelativeResize="0"/>
          <p:nvPr/>
        </p:nvPicPr>
        <p:blipFill>
          <a:blip r:embed="rId2">
            <a:alphaModFix/>
          </a:blip>
          <a:stretch>
            <a:fillRect/>
          </a:stretch>
        </p:blipFill>
        <p:spPr>
          <a:xfrm>
            <a:off x="301115" y="6125051"/>
            <a:ext cx="1551779" cy="460687"/>
          </a:xfrm>
          <a:prstGeom prst="rect">
            <a:avLst/>
          </a:prstGeom>
          <a:noFill/>
          <a:ln>
            <a:noFill/>
          </a:ln>
        </p:spPr>
      </p:pic>
    </p:spTree>
    <p:extLst>
      <p:ext uri="{BB962C8B-B14F-4D97-AF65-F5344CB8AC3E}">
        <p14:creationId xmlns:p14="http://schemas.microsoft.com/office/powerpoint/2010/main" val="227545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42"/>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2"/>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pic>
        <p:nvPicPr>
          <p:cNvPr id="26" name="Google Shape;26;p42" descr="A picture containing dark, sign, light&#10;&#10;Description automatically generated"/>
          <p:cNvPicPr preferRelativeResize="0"/>
          <p:nvPr/>
        </p:nvPicPr>
        <p:blipFill rotWithShape="1">
          <a:blip r:embed="rId4">
            <a:alphaModFix amt="5000"/>
          </a:blip>
          <a:srcRect t="4455" r="37617" b="15048"/>
          <a:stretch/>
        </p:blipFill>
        <p:spPr>
          <a:xfrm>
            <a:off x="6416448" y="0"/>
            <a:ext cx="5775553" cy="6858000"/>
          </a:xfrm>
          <a:prstGeom prst="rect">
            <a:avLst/>
          </a:prstGeom>
          <a:noFill/>
          <a:ln>
            <a:noFill/>
          </a:ln>
        </p:spPr>
      </p:pic>
      <p:sp>
        <p:nvSpPr>
          <p:cNvPr id="27" name="Google Shape;27;p42"/>
          <p:cNvSpPr/>
          <p:nvPr/>
        </p:nvSpPr>
        <p:spPr>
          <a:xfrm>
            <a:off x="6957061" y="1"/>
            <a:ext cx="5234940" cy="2125980"/>
          </a:xfrm>
          <a:prstGeom prst="rect">
            <a:avLst/>
          </a:prstGeom>
          <a:gradFill>
            <a:gsLst>
              <a:gs pos="0">
                <a:schemeClr val="lt1"/>
              </a:gs>
              <a:gs pos="15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28" name="Google Shape;28;p42" descr="Logo&#10;&#10;Description automatically generated"/>
          <p:cNvPicPr preferRelativeResize="0"/>
          <p:nvPr/>
        </p:nvPicPr>
        <p:blipFill rotWithShape="1">
          <a:blip r:embed="rId5">
            <a:alphaModFix/>
          </a:blip>
          <a:srcRect/>
          <a:stretch/>
        </p:blipFill>
        <p:spPr>
          <a:xfrm>
            <a:off x="9756652" y="62950"/>
            <a:ext cx="2095323" cy="777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4"/>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atijalab.org/seurat/"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AustralianBioCommonsChannel"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twitter.com/AusBiocommons" TargetMode="Externa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hyperlink" Target="http://inkedin.com/company/australianbiocommons"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cells.ucsc.edu/?ds=covid19-blood-atlas" TargetMode="External"/><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hyperlink" Target="https://www.cell.com/cell/fulltext/S0092-8674(22)00070-8"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hyperlink" Target="https://cellxgene.cziscience.com/e/9df60c57-fdf3-4e93-828e-fe9303f20438.cxg/"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geo/query/acc.cgi?acc=GSE1148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1470847" y="4253643"/>
            <a:ext cx="4625152" cy="1374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1800" dirty="0"/>
              <a:t>September 2023</a:t>
            </a:r>
            <a:endParaRPr dirty="0"/>
          </a:p>
        </p:txBody>
      </p:sp>
      <p:sp>
        <p:nvSpPr>
          <p:cNvPr id="54" name="Google Shape;54;p1"/>
          <p:cNvSpPr txBox="1">
            <a:spLocks noGrp="1"/>
          </p:cNvSpPr>
          <p:nvPr>
            <p:ph type="title"/>
          </p:nvPr>
        </p:nvSpPr>
        <p:spPr>
          <a:xfrm>
            <a:off x="1470847" y="2190750"/>
            <a:ext cx="5448427" cy="1885950"/>
          </a:xfrm>
          <a:prstGeom prst="rect">
            <a:avLst/>
          </a:prstGeom>
          <a:noFill/>
          <a:ln>
            <a:noFill/>
          </a:ln>
        </p:spPr>
        <p:txBody>
          <a:bodyPr spcFirstLastPara="1" wrap="square" lIns="0" tIns="0" rIns="0" bIns="0" anchor="b" anchorCtr="0">
            <a:noAutofit/>
          </a:bodyPr>
          <a:lstStyle/>
          <a:p>
            <a:pPr marL="0" lvl="0" indent="0" algn="l" rtl="0">
              <a:lnSpc>
                <a:spcPct val="87500"/>
              </a:lnSpc>
              <a:spcBef>
                <a:spcPts val="0"/>
              </a:spcBef>
              <a:spcAft>
                <a:spcPts val="0"/>
              </a:spcAft>
              <a:buClr>
                <a:schemeClr val="lt1"/>
              </a:buClr>
              <a:buSzPts val="3200"/>
              <a:buFont typeface="Poppins"/>
              <a:buNone/>
            </a:pPr>
            <a:r>
              <a:rPr lang="en-US" sz="3200" dirty="0"/>
              <a:t>Single Cell RNAseq Analysis in R with Seurat</a:t>
            </a:r>
            <a:endParaRPr sz="3200" dirty="0"/>
          </a:p>
        </p:txBody>
      </p:sp>
      <p:pic>
        <p:nvPicPr>
          <p:cNvPr id="55" name="Google Shape;55;p1" descr="Logo, company name&#10;&#10;Description automatically generated"/>
          <p:cNvPicPr preferRelativeResize="0"/>
          <p:nvPr/>
        </p:nvPicPr>
        <p:blipFill rotWithShape="1">
          <a:blip r:embed="rId3">
            <a:alphaModFix/>
          </a:blip>
          <a:srcRect/>
          <a:stretch/>
        </p:blipFill>
        <p:spPr>
          <a:xfrm>
            <a:off x="1401406" y="772534"/>
            <a:ext cx="5410910" cy="168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won’t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483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F72C-52BE-B761-6368-5A71452238E8}"/>
              </a:ext>
            </a:extLst>
          </p:cNvPr>
          <p:cNvSpPr>
            <a:spLocks noGrp="1"/>
          </p:cNvSpPr>
          <p:nvPr>
            <p:ph type="title"/>
          </p:nvPr>
        </p:nvSpPr>
        <p:spPr/>
        <p:txBody>
          <a:bodyPr/>
          <a:lstStyle/>
          <a:p>
            <a:r>
              <a:rPr lang="en-US" dirty="0"/>
              <a:t>Technology landscape</a:t>
            </a:r>
          </a:p>
        </p:txBody>
      </p:sp>
      <p:sp>
        <p:nvSpPr>
          <p:cNvPr id="3" name="Text Placeholder 2">
            <a:extLst>
              <a:ext uri="{FF2B5EF4-FFF2-40B4-BE49-F238E27FC236}">
                <a16:creationId xmlns:a16="http://schemas.microsoft.com/office/drawing/2014/main" id="{8A10281D-7DDA-7BED-1523-460C740F1517}"/>
              </a:ext>
            </a:extLst>
          </p:cNvPr>
          <p:cNvSpPr>
            <a:spLocks noGrp="1"/>
          </p:cNvSpPr>
          <p:nvPr>
            <p:ph type="body" idx="1"/>
          </p:nvPr>
        </p:nvSpPr>
        <p:spPr/>
        <p:txBody>
          <a:bodyPr/>
          <a:lstStyle/>
          <a:p>
            <a:pPr marL="76200" indent="0">
              <a:buNone/>
            </a:pPr>
            <a:r>
              <a:rPr lang="en-US" dirty="0"/>
              <a:t>Much more than just ‘</a:t>
            </a:r>
            <a:r>
              <a:rPr lang="en-US" dirty="0" err="1"/>
              <a:t>scRNAseq</a:t>
            </a:r>
            <a:r>
              <a:rPr lang="en-US" dirty="0"/>
              <a:t>’</a:t>
            </a:r>
          </a:p>
          <a:p>
            <a:pPr>
              <a:buFont typeface="Arial" panose="020B0604020202020204" pitchFamily="34" charset="0"/>
              <a:buChar char="•"/>
            </a:pPr>
            <a:r>
              <a:rPr lang="en-US" dirty="0"/>
              <a:t>CITE-seq – protein assays</a:t>
            </a:r>
          </a:p>
          <a:p>
            <a:pPr>
              <a:buFont typeface="Arial" panose="020B0604020202020204" pitchFamily="34" charset="0"/>
              <a:buChar char="•"/>
            </a:pPr>
            <a:r>
              <a:rPr lang="en-US" dirty="0"/>
              <a:t>VDJ – Immune profiling</a:t>
            </a:r>
          </a:p>
          <a:p>
            <a:pPr>
              <a:buFont typeface="Arial" panose="020B0604020202020204" pitchFamily="34" charset="0"/>
              <a:buChar char="•"/>
            </a:pPr>
            <a:r>
              <a:rPr lang="en-US" dirty="0"/>
              <a:t>Spatial –  </a:t>
            </a:r>
            <a:r>
              <a:rPr lang="en-US" dirty="0" err="1"/>
              <a:t>CosMX</a:t>
            </a:r>
            <a:r>
              <a:rPr lang="en-US" dirty="0"/>
              <a:t>, xenium, </a:t>
            </a:r>
            <a:r>
              <a:rPr lang="en-US" dirty="0" err="1"/>
              <a:t>merfish</a:t>
            </a:r>
            <a:r>
              <a:rPr lang="en-US" dirty="0"/>
              <a:t>, </a:t>
            </a:r>
            <a:r>
              <a:rPr lang="en-US" dirty="0" err="1"/>
              <a:t>visium</a:t>
            </a:r>
            <a:r>
              <a:rPr lang="en-US" dirty="0"/>
              <a:t> </a:t>
            </a:r>
            <a:r>
              <a:rPr lang="en-US" dirty="0" err="1"/>
              <a:t>e.t.c</a:t>
            </a:r>
            <a:endParaRPr lang="en-US" dirty="0"/>
          </a:p>
          <a:p>
            <a:pPr>
              <a:buFont typeface="Arial" panose="020B0604020202020204" pitchFamily="34" charset="0"/>
              <a:buChar char="•"/>
            </a:pPr>
            <a:r>
              <a:rPr lang="en-US" dirty="0"/>
              <a:t>ATAC – chromatin accessibility</a:t>
            </a:r>
          </a:p>
          <a:p>
            <a:pPr>
              <a:buFont typeface="Arial" panose="020B0604020202020204" pitchFamily="34" charset="0"/>
              <a:buChar char="•"/>
            </a:pPr>
            <a:r>
              <a:rPr lang="en-US" dirty="0"/>
              <a:t>Variant analyses</a:t>
            </a:r>
          </a:p>
          <a:p>
            <a:pPr marL="76200" indent="0">
              <a:buNone/>
            </a:pPr>
            <a:endParaRPr lang="en-US" dirty="0"/>
          </a:p>
          <a:p>
            <a:pPr marL="76200" indent="0">
              <a:buNone/>
            </a:pPr>
            <a:r>
              <a:rPr lang="en-US" dirty="0"/>
              <a:t>Differences between different technologies</a:t>
            </a:r>
          </a:p>
          <a:p>
            <a:pPr>
              <a:buFont typeface="Arial" panose="020B0604020202020204" pitchFamily="34" charset="0"/>
              <a:buChar char="•"/>
            </a:pPr>
            <a:r>
              <a:rPr lang="en-US" dirty="0"/>
              <a:t>10X vs BD rhapsody vs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662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dirty="0"/>
              <a:t>Downstream analyses</a:t>
            </a:r>
            <a:endParaRPr dirty="0"/>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457200" lvl="0" indent="0" algn="l" rtl="0">
              <a:spcBef>
                <a:spcPts val="667"/>
              </a:spcBef>
              <a:spcAft>
                <a:spcPts val="0"/>
              </a:spcAft>
              <a:buNone/>
            </a:pPr>
            <a:r>
              <a:rPr lang="en-AU" dirty="0"/>
              <a:t>Beyond the basics:</a:t>
            </a:r>
          </a:p>
          <a:p>
            <a:pPr marL="457200" lvl="0" indent="0" algn="l" rtl="0">
              <a:spcBef>
                <a:spcPts val="667"/>
              </a:spcBef>
              <a:spcAft>
                <a:spcPts val="0"/>
              </a:spcAft>
              <a:buNone/>
            </a:pPr>
            <a:endParaRPr lang="en-AU" dirty="0"/>
          </a:p>
          <a:p>
            <a:pPr marL="800100" lvl="0" indent="-342900" algn="l" rtl="0">
              <a:spcBef>
                <a:spcPts val="667"/>
              </a:spcBef>
              <a:spcAft>
                <a:spcPts val="0"/>
              </a:spcAft>
              <a:buFont typeface="Arial" panose="020B0604020202020204" pitchFamily="34" charset="0"/>
              <a:buChar char="•"/>
            </a:pPr>
            <a:r>
              <a:rPr lang="en-AU" dirty="0"/>
              <a:t>Developmental trajectories and RNA velocity</a:t>
            </a:r>
          </a:p>
          <a:p>
            <a:pPr marL="800100" lvl="0" indent="-342900" algn="l" rtl="0">
              <a:spcBef>
                <a:spcPts val="667"/>
              </a:spcBef>
              <a:spcAft>
                <a:spcPts val="0"/>
              </a:spcAft>
              <a:buFont typeface="Arial" panose="020B0604020202020204" pitchFamily="34" charset="0"/>
              <a:buChar char="•"/>
            </a:pPr>
            <a:r>
              <a:rPr lang="en-AU" dirty="0"/>
              <a:t>Batch correction</a:t>
            </a:r>
          </a:p>
          <a:p>
            <a:pPr marL="800100" lvl="0" indent="-342900" algn="l" rtl="0">
              <a:spcBef>
                <a:spcPts val="667"/>
              </a:spcBef>
              <a:spcAft>
                <a:spcPts val="0"/>
              </a:spcAft>
              <a:buFont typeface="Arial" panose="020B0604020202020204" pitchFamily="34" charset="0"/>
              <a:buChar char="•"/>
            </a:pPr>
            <a:r>
              <a:rPr lang="en-AU" dirty="0"/>
              <a:t>Interactive visualisations tools</a:t>
            </a:r>
          </a:p>
          <a:p>
            <a:pPr marL="800100" lvl="0" indent="-342900" algn="l" rtl="0">
              <a:spcBef>
                <a:spcPts val="667"/>
              </a:spcBef>
              <a:spcAft>
                <a:spcPts val="0"/>
              </a:spcAft>
              <a:buFont typeface="Arial" panose="020B0604020202020204" pitchFamily="34" charset="0"/>
              <a:buChar char="•"/>
            </a:pPr>
            <a:r>
              <a:rPr lang="en-AU" dirty="0"/>
              <a:t>Multimodal analyses</a:t>
            </a:r>
          </a:p>
          <a:p>
            <a:pPr marL="800100" lvl="0" indent="-342900" algn="l" rtl="0">
              <a:spcBef>
                <a:spcPts val="667"/>
              </a:spcBef>
              <a:spcAft>
                <a:spcPts val="0"/>
              </a:spcAft>
              <a:buFont typeface="Arial" panose="020B0604020202020204" pitchFamily="34" charset="0"/>
              <a:buChar char="•"/>
            </a:pPr>
            <a:r>
              <a:rPr lang="en-AU" dirty="0"/>
              <a:t>Multiple dataset integration</a:t>
            </a:r>
          </a:p>
          <a:p>
            <a:pPr marL="800100" lvl="0" indent="-342900" algn="l" rtl="0">
              <a:spcBef>
                <a:spcPts val="667"/>
              </a:spcBef>
              <a:spcAft>
                <a:spcPts val="0"/>
              </a:spcAft>
              <a:buFont typeface="Arial" panose="020B0604020202020204" pitchFamily="34" charset="0"/>
              <a:buChar char="•"/>
            </a:pPr>
            <a:r>
              <a:rPr lang="en-AU" dirty="0"/>
              <a:t>...</a:t>
            </a:r>
          </a:p>
          <a:p>
            <a:pPr lvl="0" indent="0" algn="l" rtl="0">
              <a:spcBef>
                <a:spcPts val="667"/>
              </a:spcBef>
              <a:spcAft>
                <a:spcPts val="0"/>
              </a:spcAft>
              <a:buNone/>
            </a:pPr>
            <a:endParaRPr lang="en-AU" dirty="0"/>
          </a:p>
          <a:p>
            <a:pPr lvl="0" indent="0" algn="l" rtl="0">
              <a:spcBef>
                <a:spcPts val="667"/>
              </a:spcBef>
              <a:spcAft>
                <a:spcPts val="0"/>
              </a:spcAft>
              <a:buNone/>
            </a:pPr>
            <a:r>
              <a:rPr lang="en-AU" dirty="0"/>
              <a:t>We are happy to chat about these at the end though </a:t>
            </a:r>
            <a:r>
              <a:rPr lang="en-AU" dirty="0">
                <a:sym typeface="Wingdings" pitchFamily="2" charset="2"/>
              </a:rPr>
              <a:t></a:t>
            </a:r>
            <a:endParaRPr lang="en-AU" dirty="0"/>
          </a:p>
          <a:p>
            <a:pPr marL="800100" lvl="0" indent="-342900" algn="l" rtl="0">
              <a:spcBef>
                <a:spcPts val="667"/>
              </a:spcBef>
              <a:spcAft>
                <a:spcPts val="0"/>
              </a:spcAft>
              <a:buFont typeface="Arial" panose="020B0604020202020204" pitchFamily="34" charset="0"/>
              <a:buChar char="•"/>
            </a:pPr>
            <a:endParaRPr dirty="0"/>
          </a:p>
        </p:txBody>
      </p:sp>
      <p:sp>
        <p:nvSpPr>
          <p:cNvPr id="2" name="Google Shape;126;p9">
            <a:extLst>
              <a:ext uri="{FF2B5EF4-FFF2-40B4-BE49-F238E27FC236}">
                <a16:creationId xmlns:a16="http://schemas.microsoft.com/office/drawing/2014/main" id="{8D4E8BD8-3604-0F16-FA7D-8C2361ECB12B}"/>
              </a:ext>
            </a:extLst>
          </p:cNvPr>
          <p:cNvSpPr/>
          <p:nvPr/>
        </p:nvSpPr>
        <p:spPr>
          <a:xfrm>
            <a:off x="9578687" y="5300892"/>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396F2B9C-C1E7-3105-A529-EFA6A89B72B4}"/>
              </a:ext>
            </a:extLst>
          </p:cNvPr>
          <p:cNvGrpSpPr/>
          <p:nvPr/>
        </p:nvGrpSpPr>
        <p:grpSpPr>
          <a:xfrm>
            <a:off x="7316333" y="1530842"/>
            <a:ext cx="4726483" cy="3347828"/>
            <a:chOff x="4984505" y="4245429"/>
            <a:chExt cx="3716397" cy="2632371"/>
          </a:xfrm>
        </p:grpSpPr>
        <p:pic>
          <p:nvPicPr>
            <p:cNvPr id="1026" name="Picture 2">
              <a:extLst>
                <a:ext uri="{FF2B5EF4-FFF2-40B4-BE49-F238E27FC236}">
                  <a16:creationId xmlns:a16="http://schemas.microsoft.com/office/drawing/2014/main" id="{8BB3A27E-62C2-D98D-7F11-78F222781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05" y="4245429"/>
              <a:ext cx="3716397" cy="263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DCFFC-9E08-D30B-EB64-D497A524879B}"/>
                </a:ext>
              </a:extLst>
            </p:cNvPr>
            <p:cNvSpPr txBox="1"/>
            <p:nvPr/>
          </p:nvSpPr>
          <p:spPr>
            <a:xfrm>
              <a:off x="5356512" y="6320509"/>
              <a:ext cx="723275" cy="307777"/>
            </a:xfrm>
            <a:prstGeom prst="rect">
              <a:avLst/>
            </a:prstGeom>
            <a:noFill/>
          </p:spPr>
          <p:txBody>
            <a:bodyPr wrap="none" rtlCol="0">
              <a:spAutoFit/>
            </a:bodyPr>
            <a:lstStyle/>
            <a:p>
              <a:r>
                <a:rPr lang="en-US" i="1" dirty="0" err="1"/>
                <a:t>scVelo</a:t>
              </a:r>
              <a:endParaRPr lang="en-US" i="1" dirty="0"/>
            </a:p>
          </p:txBody>
        </p:sp>
      </p:grpSp>
    </p:spTree>
    <p:extLst>
      <p:ext uri="{BB962C8B-B14F-4D97-AF65-F5344CB8AC3E}">
        <p14:creationId xmlns:p14="http://schemas.microsoft.com/office/powerpoint/2010/main" val="24467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Analysis Ecosystems</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912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D642FD-994B-799D-3463-D2BB868858F2}"/>
              </a:ext>
            </a:extLst>
          </p:cNvPr>
          <p:cNvSpPr txBox="1"/>
          <p:nvPr/>
        </p:nvSpPr>
        <p:spPr>
          <a:xfrm>
            <a:off x="616743" y="2682957"/>
            <a:ext cx="3519295" cy="954107"/>
          </a:xfrm>
          <a:prstGeom prst="rect">
            <a:avLst/>
          </a:prstGeom>
          <a:noFill/>
        </p:spPr>
        <p:txBody>
          <a:bodyPr wrap="square">
            <a:spAutoFit/>
          </a:bodyPr>
          <a:lstStyle/>
          <a:p>
            <a:pPr rtl="0" fontAlgn="base">
              <a:spcBef>
                <a:spcPts val="480"/>
              </a:spcBef>
              <a:spcAft>
                <a:spcPts val="0"/>
              </a:spcAft>
            </a:pPr>
            <a:r>
              <a:rPr lang="en-AU" sz="1400" b="1" i="0" u="none" strike="noStrike" dirty="0">
                <a:solidFill>
                  <a:srgbClr val="000000"/>
                </a:solidFill>
                <a:effectLst/>
                <a:latin typeface="Arial" panose="020B0604020202020204" pitchFamily="34" charset="0"/>
              </a:rPr>
              <a:t>Bioconductor: R </a:t>
            </a:r>
            <a:r>
              <a:rPr lang="en-AU" sz="1400" b="0" i="0" u="none" strike="noStrike" dirty="0">
                <a:solidFill>
                  <a:srgbClr val="000000"/>
                </a:solidFill>
                <a:effectLst/>
                <a:latin typeface="Arial" panose="020B0604020202020204" pitchFamily="34" charset="0"/>
              </a:rPr>
              <a:t>repository of many bioinformatics analysis packages. Single cell packages in Bioconductor make use of the </a:t>
            </a:r>
            <a:r>
              <a:rPr lang="en-AU" sz="1400" b="1" i="1" u="none" strike="noStrike" dirty="0" err="1">
                <a:solidFill>
                  <a:srgbClr val="000000"/>
                </a:solidFill>
                <a:effectLst/>
                <a:latin typeface="Arial" panose="020B0604020202020204" pitchFamily="34" charset="0"/>
              </a:rPr>
              <a:t>singleCellExperiment</a:t>
            </a:r>
            <a:r>
              <a:rPr lang="en-AU" sz="1400" b="1" i="0" u="none" strike="noStrike" dirty="0">
                <a:solidFill>
                  <a:srgbClr val="000000"/>
                </a:solidFill>
                <a:effectLst/>
                <a:latin typeface="Arial" panose="020B0604020202020204" pitchFamily="34" charset="0"/>
              </a:rPr>
              <a:t> </a:t>
            </a:r>
            <a:r>
              <a:rPr lang="en-AU" sz="1400" b="0" i="0" u="none" strike="noStrike" dirty="0">
                <a:solidFill>
                  <a:srgbClr val="000000"/>
                </a:solidFill>
                <a:effectLst/>
                <a:latin typeface="Arial" panose="020B0604020202020204" pitchFamily="34" charset="0"/>
              </a:rPr>
              <a:t>class</a:t>
            </a:r>
            <a:endParaRPr lang="en-AU" sz="1600" b="0" i="0" u="none" strike="noStrike" dirty="0">
              <a:solidFill>
                <a:srgbClr val="000000"/>
              </a:solidFill>
              <a:effectLst/>
              <a:latin typeface="Noto Sans Symbols"/>
            </a:endParaRPr>
          </a:p>
        </p:txBody>
      </p:sp>
      <p:grpSp>
        <p:nvGrpSpPr>
          <p:cNvPr id="37" name="Group 36">
            <a:extLst>
              <a:ext uri="{FF2B5EF4-FFF2-40B4-BE49-F238E27FC236}">
                <a16:creationId xmlns:a16="http://schemas.microsoft.com/office/drawing/2014/main" id="{1AC18347-4373-34D9-C2AF-75AB73EF949C}"/>
              </a:ext>
            </a:extLst>
          </p:cNvPr>
          <p:cNvGrpSpPr/>
          <p:nvPr/>
        </p:nvGrpSpPr>
        <p:grpSpPr>
          <a:xfrm>
            <a:off x="557013" y="3807808"/>
            <a:ext cx="7311467" cy="2533136"/>
            <a:chOff x="713652" y="3093556"/>
            <a:chExt cx="7311467" cy="2533136"/>
          </a:xfrm>
        </p:grpSpPr>
        <p:sp>
          <p:nvSpPr>
            <p:cNvPr id="5" name="Google Shape;203;p17">
              <a:extLst>
                <a:ext uri="{FF2B5EF4-FFF2-40B4-BE49-F238E27FC236}">
                  <a16:creationId xmlns:a16="http://schemas.microsoft.com/office/drawing/2014/main" id="{E7C8C123-A7CC-AD6B-4CEE-5A167F57EE43}"/>
                </a:ext>
              </a:extLst>
            </p:cNvPr>
            <p:cNvSpPr/>
            <p:nvPr/>
          </p:nvSpPr>
          <p:spPr>
            <a:xfrm>
              <a:off x="713652" y="3093556"/>
              <a:ext cx="3519295" cy="2533135"/>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04;p17">
              <a:extLst>
                <a:ext uri="{FF2B5EF4-FFF2-40B4-BE49-F238E27FC236}">
                  <a16:creationId xmlns:a16="http://schemas.microsoft.com/office/drawing/2014/main" id="{02771115-CC33-469B-8B8C-04813A68A831}"/>
                </a:ext>
              </a:extLst>
            </p:cNvPr>
            <p:cNvSpPr txBox="1"/>
            <p:nvPr/>
          </p:nvSpPr>
          <p:spPr>
            <a:xfrm>
              <a:off x="1471806" y="3135535"/>
              <a:ext cx="1915297"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SingleCellExperiment</a:t>
              </a:r>
              <a:endParaRPr sz="1400" b="0" i="0" u="none" strike="noStrike" cap="none">
                <a:solidFill>
                  <a:schemeClr val="dk1"/>
                </a:solidFill>
                <a:latin typeface="Arial"/>
                <a:ea typeface="Arial"/>
                <a:cs typeface="Arial"/>
                <a:sym typeface="Arial"/>
              </a:endParaRPr>
            </a:p>
          </p:txBody>
        </p:sp>
        <p:sp>
          <p:nvSpPr>
            <p:cNvPr id="7" name="Google Shape;205;p17">
              <a:extLst>
                <a:ext uri="{FF2B5EF4-FFF2-40B4-BE49-F238E27FC236}">
                  <a16:creationId xmlns:a16="http://schemas.microsoft.com/office/drawing/2014/main" id="{68439E1C-BE14-C682-DD07-7318A81FC4E4}"/>
                </a:ext>
              </a:extLst>
            </p:cNvPr>
            <p:cNvSpPr/>
            <p:nvPr/>
          </p:nvSpPr>
          <p:spPr>
            <a:xfrm>
              <a:off x="1515650" y="3160819"/>
              <a:ext cx="1827610"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06;p17">
              <a:extLst>
                <a:ext uri="{FF2B5EF4-FFF2-40B4-BE49-F238E27FC236}">
                  <a16:creationId xmlns:a16="http://schemas.microsoft.com/office/drawing/2014/main" id="{C868FF10-C38A-CD4A-9391-6E2CC2948275}"/>
                </a:ext>
              </a:extLst>
            </p:cNvPr>
            <p:cNvSpPr txBox="1"/>
            <p:nvPr/>
          </p:nvSpPr>
          <p:spPr>
            <a:xfrm>
              <a:off x="862907" y="346369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Scran</a:t>
              </a:r>
              <a:endParaRPr/>
            </a:p>
          </p:txBody>
        </p:sp>
        <p:sp>
          <p:nvSpPr>
            <p:cNvPr id="9" name="Google Shape;207;p17">
              <a:extLst>
                <a:ext uri="{FF2B5EF4-FFF2-40B4-BE49-F238E27FC236}">
                  <a16:creationId xmlns:a16="http://schemas.microsoft.com/office/drawing/2014/main" id="{1D4DF7B2-F801-F30F-B187-4675EEA0C160}"/>
                </a:ext>
              </a:extLst>
            </p:cNvPr>
            <p:cNvSpPr txBox="1"/>
            <p:nvPr/>
          </p:nvSpPr>
          <p:spPr>
            <a:xfrm>
              <a:off x="857201" y="3824298"/>
              <a:ext cx="7024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Scater</a:t>
              </a:r>
              <a:endParaRPr sz="1400" b="0" i="0" u="none" strike="noStrike" cap="none">
                <a:solidFill>
                  <a:srgbClr val="000000"/>
                </a:solidFill>
                <a:latin typeface="Arial"/>
                <a:ea typeface="Arial"/>
                <a:cs typeface="Arial"/>
                <a:sym typeface="Arial"/>
              </a:endParaRPr>
            </a:p>
          </p:txBody>
        </p:sp>
        <p:sp>
          <p:nvSpPr>
            <p:cNvPr id="10" name="Google Shape;208;p17">
              <a:extLst>
                <a:ext uri="{FF2B5EF4-FFF2-40B4-BE49-F238E27FC236}">
                  <a16:creationId xmlns:a16="http://schemas.microsoft.com/office/drawing/2014/main" id="{520A5D5A-D19D-4214-AC34-570D47F163DC}"/>
                </a:ext>
              </a:extLst>
            </p:cNvPr>
            <p:cNvSpPr txBox="1"/>
            <p:nvPr/>
          </p:nvSpPr>
          <p:spPr>
            <a:xfrm>
              <a:off x="2768984" y="3850987"/>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11" name="Google Shape;209;p17">
              <a:extLst>
                <a:ext uri="{FF2B5EF4-FFF2-40B4-BE49-F238E27FC236}">
                  <a16:creationId xmlns:a16="http://schemas.microsoft.com/office/drawing/2014/main" id="{B26D9BA5-6481-4726-B00A-9588FAA4C7C7}"/>
                </a:ext>
              </a:extLst>
            </p:cNvPr>
            <p:cNvSpPr txBox="1"/>
            <p:nvPr/>
          </p:nvSpPr>
          <p:spPr>
            <a:xfrm>
              <a:off x="3178396" y="3580232"/>
              <a:ext cx="9220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Slingshot</a:t>
              </a:r>
              <a:endParaRPr/>
            </a:p>
          </p:txBody>
        </p:sp>
        <p:sp>
          <p:nvSpPr>
            <p:cNvPr id="12" name="Google Shape;210;p17">
              <a:extLst>
                <a:ext uri="{FF2B5EF4-FFF2-40B4-BE49-F238E27FC236}">
                  <a16:creationId xmlns:a16="http://schemas.microsoft.com/office/drawing/2014/main" id="{615A44CD-253A-3029-46DF-54B04E7999BC}"/>
                </a:ext>
              </a:extLst>
            </p:cNvPr>
            <p:cNvSpPr txBox="1"/>
            <p:nvPr/>
          </p:nvSpPr>
          <p:spPr>
            <a:xfrm>
              <a:off x="1612585" y="3561971"/>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13" name="Google Shape;211;p17">
              <a:extLst>
                <a:ext uri="{FF2B5EF4-FFF2-40B4-BE49-F238E27FC236}">
                  <a16:creationId xmlns:a16="http://schemas.microsoft.com/office/drawing/2014/main" id="{BFDA4470-AB16-5443-35CD-E130331CA8AE}"/>
                </a:ext>
              </a:extLst>
            </p:cNvPr>
            <p:cNvSpPr txBox="1"/>
            <p:nvPr/>
          </p:nvSpPr>
          <p:spPr>
            <a:xfrm>
              <a:off x="1814528" y="4582099"/>
              <a:ext cx="8354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BASiCS</a:t>
              </a:r>
              <a:endParaRPr sz="1400" b="0" i="0" u="none" strike="noStrike" cap="none">
                <a:solidFill>
                  <a:srgbClr val="000000"/>
                </a:solidFill>
                <a:latin typeface="Arial"/>
                <a:ea typeface="Arial"/>
                <a:cs typeface="Arial"/>
                <a:sym typeface="Arial"/>
              </a:endParaRPr>
            </a:p>
          </p:txBody>
        </p:sp>
        <p:sp>
          <p:nvSpPr>
            <p:cNvPr id="14" name="Google Shape;212;p17">
              <a:extLst>
                <a:ext uri="{FF2B5EF4-FFF2-40B4-BE49-F238E27FC236}">
                  <a16:creationId xmlns:a16="http://schemas.microsoft.com/office/drawing/2014/main" id="{29012B88-7943-A671-7117-259F149F3361}"/>
                </a:ext>
              </a:extLst>
            </p:cNvPr>
            <p:cNvSpPr txBox="1"/>
            <p:nvPr/>
          </p:nvSpPr>
          <p:spPr>
            <a:xfrm>
              <a:off x="951578" y="4944267"/>
              <a:ext cx="1111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DropletUtils</a:t>
              </a:r>
              <a:endParaRPr sz="1400" b="0" i="0" u="none" strike="noStrike" cap="none">
                <a:solidFill>
                  <a:srgbClr val="000000"/>
                </a:solidFill>
                <a:latin typeface="Arial"/>
                <a:ea typeface="Arial"/>
                <a:cs typeface="Arial"/>
                <a:sym typeface="Arial"/>
              </a:endParaRPr>
            </a:p>
          </p:txBody>
        </p:sp>
        <p:sp>
          <p:nvSpPr>
            <p:cNvPr id="15" name="Google Shape;213;p17">
              <a:extLst>
                <a:ext uri="{FF2B5EF4-FFF2-40B4-BE49-F238E27FC236}">
                  <a16:creationId xmlns:a16="http://schemas.microsoft.com/office/drawing/2014/main" id="{5554160F-C3B7-479E-4E74-015BA04B4149}"/>
                </a:ext>
              </a:extLst>
            </p:cNvPr>
            <p:cNvSpPr txBox="1"/>
            <p:nvPr/>
          </p:nvSpPr>
          <p:spPr>
            <a:xfrm>
              <a:off x="952665" y="4181957"/>
              <a:ext cx="585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iSEE</a:t>
              </a:r>
              <a:endParaRPr sz="1400" b="0" i="0" u="none" strike="noStrike" cap="none">
                <a:solidFill>
                  <a:srgbClr val="000000"/>
                </a:solidFill>
                <a:latin typeface="Arial"/>
                <a:ea typeface="Arial"/>
                <a:cs typeface="Arial"/>
                <a:sym typeface="Arial"/>
              </a:endParaRPr>
            </a:p>
          </p:txBody>
        </p:sp>
        <p:sp>
          <p:nvSpPr>
            <p:cNvPr id="16" name="Google Shape;214;p17">
              <a:extLst>
                <a:ext uri="{FF2B5EF4-FFF2-40B4-BE49-F238E27FC236}">
                  <a16:creationId xmlns:a16="http://schemas.microsoft.com/office/drawing/2014/main" id="{1C2E060B-2C29-7E3F-09A4-528EB773077B}"/>
                </a:ext>
              </a:extLst>
            </p:cNvPr>
            <p:cNvSpPr txBox="1"/>
            <p:nvPr/>
          </p:nvSpPr>
          <p:spPr>
            <a:xfrm>
              <a:off x="2497077" y="3575751"/>
              <a:ext cx="68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MAST</a:t>
              </a:r>
              <a:endParaRPr/>
            </a:p>
          </p:txBody>
        </p:sp>
        <p:sp>
          <p:nvSpPr>
            <p:cNvPr id="17" name="Google Shape;215;p17">
              <a:extLst>
                <a:ext uri="{FF2B5EF4-FFF2-40B4-BE49-F238E27FC236}">
                  <a16:creationId xmlns:a16="http://schemas.microsoft.com/office/drawing/2014/main" id="{9223D2FC-996F-ADE0-627F-70B8765BEE1E}"/>
                </a:ext>
              </a:extLst>
            </p:cNvPr>
            <p:cNvSpPr txBox="1"/>
            <p:nvPr/>
          </p:nvSpPr>
          <p:spPr>
            <a:xfrm>
              <a:off x="1719987" y="3908637"/>
              <a:ext cx="813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SingleR</a:t>
              </a:r>
              <a:endParaRPr sz="1400" b="0" i="0" u="none" strike="noStrike" cap="none">
                <a:solidFill>
                  <a:srgbClr val="000000"/>
                </a:solidFill>
                <a:latin typeface="Arial"/>
                <a:ea typeface="Arial"/>
                <a:cs typeface="Arial"/>
                <a:sym typeface="Arial"/>
              </a:endParaRPr>
            </a:p>
          </p:txBody>
        </p:sp>
        <p:sp>
          <p:nvSpPr>
            <p:cNvPr id="18" name="Google Shape;216;p17">
              <a:extLst>
                <a:ext uri="{FF2B5EF4-FFF2-40B4-BE49-F238E27FC236}">
                  <a16:creationId xmlns:a16="http://schemas.microsoft.com/office/drawing/2014/main" id="{D5268DFB-424D-684C-3071-E87DAF529655}"/>
                </a:ext>
              </a:extLst>
            </p:cNvPr>
            <p:cNvSpPr txBox="1"/>
            <p:nvPr/>
          </p:nvSpPr>
          <p:spPr>
            <a:xfrm>
              <a:off x="871996" y="4551673"/>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a:t>
              </a:r>
              <a:endParaRPr/>
            </a:p>
          </p:txBody>
        </p:sp>
        <p:sp>
          <p:nvSpPr>
            <p:cNvPr id="19" name="Google Shape;217;p17">
              <a:extLst>
                <a:ext uri="{FF2B5EF4-FFF2-40B4-BE49-F238E27FC236}">
                  <a16:creationId xmlns:a16="http://schemas.microsoft.com/office/drawing/2014/main" id="{9300AC5D-3B5D-592D-4E2C-F38C5F327052}"/>
                </a:ext>
              </a:extLst>
            </p:cNvPr>
            <p:cNvSpPr txBox="1"/>
            <p:nvPr/>
          </p:nvSpPr>
          <p:spPr>
            <a:xfrm>
              <a:off x="2717296" y="4233843"/>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0" name="Google Shape;218;p17">
              <a:extLst>
                <a:ext uri="{FF2B5EF4-FFF2-40B4-BE49-F238E27FC236}">
                  <a16:creationId xmlns:a16="http://schemas.microsoft.com/office/drawing/2014/main" id="{4611F8A7-A010-6E86-E0B3-B67D3509F2D5}"/>
                </a:ext>
              </a:extLst>
            </p:cNvPr>
            <p:cNvSpPr txBox="1"/>
            <p:nvPr/>
          </p:nvSpPr>
          <p:spPr>
            <a:xfrm>
              <a:off x="2767340" y="4593438"/>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21" name="Google Shape;219;p17">
              <a:extLst>
                <a:ext uri="{FF2B5EF4-FFF2-40B4-BE49-F238E27FC236}">
                  <a16:creationId xmlns:a16="http://schemas.microsoft.com/office/drawing/2014/main" id="{D25B2784-1698-DD62-0494-6A156B86018F}"/>
                </a:ext>
              </a:extLst>
            </p:cNvPr>
            <p:cNvSpPr txBox="1"/>
            <p:nvPr/>
          </p:nvSpPr>
          <p:spPr>
            <a:xfrm>
              <a:off x="2202137" y="4902353"/>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zellkonverter</a:t>
              </a:r>
              <a:endParaRPr sz="1400" b="0" i="0" u="none" strike="noStrike" cap="none">
                <a:solidFill>
                  <a:srgbClr val="000000"/>
                </a:solidFill>
                <a:latin typeface="Arial"/>
                <a:ea typeface="Arial"/>
                <a:cs typeface="Arial"/>
                <a:sym typeface="Arial"/>
              </a:endParaRPr>
            </a:p>
          </p:txBody>
        </p:sp>
        <p:sp>
          <p:nvSpPr>
            <p:cNvPr id="22" name="Google Shape;220;p17">
              <a:extLst>
                <a:ext uri="{FF2B5EF4-FFF2-40B4-BE49-F238E27FC236}">
                  <a16:creationId xmlns:a16="http://schemas.microsoft.com/office/drawing/2014/main" id="{05852EA2-78B0-848D-B2F7-BB6B751E6154}"/>
                </a:ext>
              </a:extLst>
            </p:cNvPr>
            <p:cNvSpPr txBox="1"/>
            <p:nvPr/>
          </p:nvSpPr>
          <p:spPr>
            <a:xfrm>
              <a:off x="1712875" y="4228949"/>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23" name="Google Shape;221;p17">
              <a:extLst>
                <a:ext uri="{FF2B5EF4-FFF2-40B4-BE49-F238E27FC236}">
                  <a16:creationId xmlns:a16="http://schemas.microsoft.com/office/drawing/2014/main" id="{49DDAADE-9424-BAC5-654D-2B80B45AC109}"/>
                </a:ext>
              </a:extLst>
            </p:cNvPr>
            <p:cNvSpPr/>
            <p:nvPr/>
          </p:nvSpPr>
          <p:spPr>
            <a:xfrm>
              <a:off x="4505824" y="3093557"/>
              <a:ext cx="3519295" cy="2533135"/>
            </a:xfrm>
            <a:prstGeom prst="roundRect">
              <a:avLst>
                <a:gd name="adj" fmla="val 16667"/>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22;p17">
              <a:extLst>
                <a:ext uri="{FF2B5EF4-FFF2-40B4-BE49-F238E27FC236}">
                  <a16:creationId xmlns:a16="http://schemas.microsoft.com/office/drawing/2014/main" id="{8E94B4C5-04EF-CB35-14CF-F0BEAAC80E8D}"/>
                </a:ext>
              </a:extLst>
            </p:cNvPr>
            <p:cNvSpPr txBox="1"/>
            <p:nvPr/>
          </p:nvSpPr>
          <p:spPr>
            <a:xfrm>
              <a:off x="5909444" y="3191111"/>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a:t>
              </a:r>
              <a:endParaRPr/>
            </a:p>
          </p:txBody>
        </p:sp>
        <p:sp>
          <p:nvSpPr>
            <p:cNvPr id="25" name="Google Shape;223;p17">
              <a:extLst>
                <a:ext uri="{FF2B5EF4-FFF2-40B4-BE49-F238E27FC236}">
                  <a16:creationId xmlns:a16="http://schemas.microsoft.com/office/drawing/2014/main" id="{1891C94B-BFB2-EC2C-BD8F-1FE372333D24}"/>
                </a:ext>
              </a:extLst>
            </p:cNvPr>
            <p:cNvSpPr/>
            <p:nvPr/>
          </p:nvSpPr>
          <p:spPr>
            <a:xfrm>
              <a:off x="5909444" y="3181448"/>
              <a:ext cx="712054"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 name="Google Shape;224;p17">
              <a:extLst>
                <a:ext uri="{FF2B5EF4-FFF2-40B4-BE49-F238E27FC236}">
                  <a16:creationId xmlns:a16="http://schemas.microsoft.com/office/drawing/2014/main" id="{FED11AC6-10F2-5F45-92BF-5752A743F9F3}"/>
                </a:ext>
              </a:extLst>
            </p:cNvPr>
            <p:cNvSpPr txBox="1"/>
            <p:nvPr/>
          </p:nvSpPr>
          <p:spPr>
            <a:xfrm>
              <a:off x="1814528" y="5252044"/>
              <a:ext cx="171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100s more…</a:t>
              </a:r>
              <a:endParaRPr/>
            </a:p>
          </p:txBody>
        </p:sp>
        <p:sp>
          <p:nvSpPr>
            <p:cNvPr id="27" name="Google Shape;225;p17">
              <a:extLst>
                <a:ext uri="{FF2B5EF4-FFF2-40B4-BE49-F238E27FC236}">
                  <a16:creationId xmlns:a16="http://schemas.microsoft.com/office/drawing/2014/main" id="{4273AF22-3010-746C-BCEA-958A42E314E3}"/>
                </a:ext>
              </a:extLst>
            </p:cNvPr>
            <p:cNvSpPr txBox="1"/>
            <p:nvPr/>
          </p:nvSpPr>
          <p:spPr>
            <a:xfrm>
              <a:off x="5584879" y="3572325"/>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Seurat/Signac</a:t>
              </a:r>
              <a:endParaRPr/>
            </a:p>
          </p:txBody>
        </p:sp>
        <p:sp>
          <p:nvSpPr>
            <p:cNvPr id="28" name="Google Shape;226;p17">
              <a:extLst>
                <a:ext uri="{FF2B5EF4-FFF2-40B4-BE49-F238E27FC236}">
                  <a16:creationId xmlns:a16="http://schemas.microsoft.com/office/drawing/2014/main" id="{ADA3EB16-88CF-C5A0-2DC6-C5C73416F548}"/>
                </a:ext>
              </a:extLst>
            </p:cNvPr>
            <p:cNvSpPr txBox="1"/>
            <p:nvPr/>
          </p:nvSpPr>
          <p:spPr>
            <a:xfrm>
              <a:off x="4909472" y="4236760"/>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9" name="Google Shape;227;p17">
              <a:extLst>
                <a:ext uri="{FF2B5EF4-FFF2-40B4-BE49-F238E27FC236}">
                  <a16:creationId xmlns:a16="http://schemas.microsoft.com/office/drawing/2014/main" id="{1EE849B9-E74B-2BA6-C602-65A2B6E301E1}"/>
                </a:ext>
              </a:extLst>
            </p:cNvPr>
            <p:cNvSpPr txBox="1"/>
            <p:nvPr/>
          </p:nvSpPr>
          <p:spPr>
            <a:xfrm>
              <a:off x="5009559" y="5080827"/>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30" name="Google Shape;228;p17">
              <a:extLst>
                <a:ext uri="{FF2B5EF4-FFF2-40B4-BE49-F238E27FC236}">
                  <a16:creationId xmlns:a16="http://schemas.microsoft.com/office/drawing/2014/main" id="{3D969219-5B4F-6B8B-6396-85B3A911C3DE}"/>
                </a:ext>
              </a:extLst>
            </p:cNvPr>
            <p:cNvSpPr txBox="1"/>
            <p:nvPr/>
          </p:nvSpPr>
          <p:spPr>
            <a:xfrm>
              <a:off x="7078176" y="4256216"/>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31" name="Google Shape;229;p17">
              <a:extLst>
                <a:ext uri="{FF2B5EF4-FFF2-40B4-BE49-F238E27FC236}">
                  <a16:creationId xmlns:a16="http://schemas.microsoft.com/office/drawing/2014/main" id="{B851557B-2848-4929-34C8-D566D4363917}"/>
                </a:ext>
              </a:extLst>
            </p:cNvPr>
            <p:cNvSpPr txBox="1"/>
            <p:nvPr/>
          </p:nvSpPr>
          <p:spPr>
            <a:xfrm>
              <a:off x="6157731" y="4651884"/>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32" name="Google Shape;230;p17">
              <a:extLst>
                <a:ext uri="{FF2B5EF4-FFF2-40B4-BE49-F238E27FC236}">
                  <a16:creationId xmlns:a16="http://schemas.microsoft.com/office/drawing/2014/main" id="{75750FB7-8B92-25FC-326B-2462164203BC}"/>
                </a:ext>
              </a:extLst>
            </p:cNvPr>
            <p:cNvSpPr txBox="1"/>
            <p:nvPr/>
          </p:nvSpPr>
          <p:spPr>
            <a:xfrm>
              <a:off x="5984026" y="4236760"/>
              <a:ext cx="910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Harmony</a:t>
              </a:r>
              <a:endParaRPr/>
            </a:p>
          </p:txBody>
        </p:sp>
        <p:sp>
          <p:nvSpPr>
            <p:cNvPr id="33" name="Google Shape;231;p17">
              <a:extLst>
                <a:ext uri="{FF2B5EF4-FFF2-40B4-BE49-F238E27FC236}">
                  <a16:creationId xmlns:a16="http://schemas.microsoft.com/office/drawing/2014/main" id="{503679B7-5956-8656-4C55-26983E8F80C1}"/>
                </a:ext>
              </a:extLst>
            </p:cNvPr>
            <p:cNvSpPr txBox="1"/>
            <p:nvPr/>
          </p:nvSpPr>
          <p:spPr>
            <a:xfrm>
              <a:off x="4909822" y="4658793"/>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34" name="Google Shape;232;p17">
              <a:extLst>
                <a:ext uri="{FF2B5EF4-FFF2-40B4-BE49-F238E27FC236}">
                  <a16:creationId xmlns:a16="http://schemas.microsoft.com/office/drawing/2014/main" id="{B914B307-318A-C5DC-1936-902671D00E85}"/>
                </a:ext>
              </a:extLst>
            </p:cNvPr>
            <p:cNvSpPr txBox="1"/>
            <p:nvPr/>
          </p:nvSpPr>
          <p:spPr>
            <a:xfrm>
              <a:off x="6148434" y="5208972"/>
              <a:ext cx="1632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&lt; 20 others…</a:t>
              </a:r>
              <a:endParaRPr/>
            </a:p>
          </p:txBody>
        </p:sp>
        <p:sp>
          <p:nvSpPr>
            <p:cNvPr id="35" name="Google Shape;233;p17">
              <a:extLst>
                <a:ext uri="{FF2B5EF4-FFF2-40B4-BE49-F238E27FC236}">
                  <a16:creationId xmlns:a16="http://schemas.microsoft.com/office/drawing/2014/main" id="{AD4E4909-74C3-A8E3-42E6-2F049EE3C450}"/>
                </a:ext>
              </a:extLst>
            </p:cNvPr>
            <p:cNvSpPr/>
            <p:nvPr/>
          </p:nvSpPr>
          <p:spPr>
            <a:xfrm>
              <a:off x="857201" y="3155881"/>
              <a:ext cx="3205415" cy="2403939"/>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 name="Google Shape;234;p17">
              <a:extLst>
                <a:ext uri="{FF2B5EF4-FFF2-40B4-BE49-F238E27FC236}">
                  <a16:creationId xmlns:a16="http://schemas.microsoft.com/office/drawing/2014/main" id="{982AD4D6-2855-0AB9-3533-1C7921AA722A}"/>
                </a:ext>
              </a:extLst>
            </p:cNvPr>
            <p:cNvSpPr/>
            <p:nvPr/>
          </p:nvSpPr>
          <p:spPr>
            <a:xfrm>
              <a:off x="5636567" y="3154605"/>
              <a:ext cx="1258286" cy="715143"/>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8" name="Group 37">
            <a:extLst>
              <a:ext uri="{FF2B5EF4-FFF2-40B4-BE49-F238E27FC236}">
                <a16:creationId xmlns:a16="http://schemas.microsoft.com/office/drawing/2014/main" id="{3487744E-683C-3B62-197C-29FE2EEDCD01}"/>
              </a:ext>
            </a:extLst>
          </p:cNvPr>
          <p:cNvGrpSpPr/>
          <p:nvPr/>
        </p:nvGrpSpPr>
        <p:grpSpPr>
          <a:xfrm>
            <a:off x="8168459" y="3822398"/>
            <a:ext cx="3519295" cy="2533135"/>
            <a:chOff x="5049521" y="3093605"/>
            <a:chExt cx="3519295" cy="2533135"/>
          </a:xfrm>
        </p:grpSpPr>
        <p:sp>
          <p:nvSpPr>
            <p:cNvPr id="39" name="Google Shape;243;p18">
              <a:extLst>
                <a:ext uri="{FF2B5EF4-FFF2-40B4-BE49-F238E27FC236}">
                  <a16:creationId xmlns:a16="http://schemas.microsoft.com/office/drawing/2014/main" id="{9BD66407-B33C-EF02-531F-944067DC4EE0}"/>
                </a:ext>
              </a:extLst>
            </p:cNvPr>
            <p:cNvSpPr/>
            <p:nvPr/>
          </p:nvSpPr>
          <p:spPr>
            <a:xfrm>
              <a:off x="5049521" y="3093605"/>
              <a:ext cx="3519295" cy="2533135"/>
            </a:xfrm>
            <a:prstGeom prst="roundRect">
              <a:avLst>
                <a:gd name="adj" fmla="val 16667"/>
              </a:avLst>
            </a:prstGeom>
            <a:noFill/>
            <a:ln w="25400" cap="flat" cmpd="sng">
              <a:solidFill>
                <a:srgbClr val="BF00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244;p18">
              <a:extLst>
                <a:ext uri="{FF2B5EF4-FFF2-40B4-BE49-F238E27FC236}">
                  <a16:creationId xmlns:a16="http://schemas.microsoft.com/office/drawing/2014/main" id="{9A615830-6145-8017-8752-1DAA8DE89449}"/>
                </a:ext>
              </a:extLst>
            </p:cNvPr>
            <p:cNvSpPr txBox="1"/>
            <p:nvPr/>
          </p:nvSpPr>
          <p:spPr>
            <a:xfrm>
              <a:off x="6453141" y="319115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AnnData</a:t>
              </a:r>
              <a:endParaRPr sz="1400" b="0" i="0" u="none" strike="noStrike" cap="none">
                <a:solidFill>
                  <a:srgbClr val="000000"/>
                </a:solidFill>
                <a:latin typeface="Arial"/>
                <a:ea typeface="Arial"/>
                <a:cs typeface="Arial"/>
                <a:sym typeface="Arial"/>
              </a:endParaRPr>
            </a:p>
          </p:txBody>
        </p:sp>
        <p:sp>
          <p:nvSpPr>
            <p:cNvPr id="41" name="Google Shape;245;p18">
              <a:extLst>
                <a:ext uri="{FF2B5EF4-FFF2-40B4-BE49-F238E27FC236}">
                  <a16:creationId xmlns:a16="http://schemas.microsoft.com/office/drawing/2014/main" id="{2EC93BF5-0E78-2BE4-76F9-302C314AC407}"/>
                </a:ext>
              </a:extLst>
            </p:cNvPr>
            <p:cNvSpPr/>
            <p:nvPr/>
          </p:nvSpPr>
          <p:spPr>
            <a:xfrm>
              <a:off x="6453140" y="3181496"/>
              <a:ext cx="881973"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 name="Google Shape;246;p18">
              <a:extLst>
                <a:ext uri="{FF2B5EF4-FFF2-40B4-BE49-F238E27FC236}">
                  <a16:creationId xmlns:a16="http://schemas.microsoft.com/office/drawing/2014/main" id="{333771AC-15B9-20B6-744D-AC60469E8A0F}"/>
                </a:ext>
              </a:extLst>
            </p:cNvPr>
            <p:cNvSpPr txBox="1"/>
            <p:nvPr/>
          </p:nvSpPr>
          <p:spPr>
            <a:xfrm>
              <a:off x="5422445" y="3516737"/>
              <a:ext cx="782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Scanpy</a:t>
              </a:r>
              <a:endParaRPr sz="1400" b="0" i="0" u="none" strike="noStrike" cap="none">
                <a:solidFill>
                  <a:srgbClr val="000000"/>
                </a:solidFill>
                <a:latin typeface="Arial"/>
                <a:ea typeface="Arial"/>
                <a:cs typeface="Arial"/>
                <a:sym typeface="Arial"/>
              </a:endParaRPr>
            </a:p>
          </p:txBody>
        </p:sp>
        <p:sp>
          <p:nvSpPr>
            <p:cNvPr id="43" name="Google Shape;247;p18">
              <a:extLst>
                <a:ext uri="{FF2B5EF4-FFF2-40B4-BE49-F238E27FC236}">
                  <a16:creationId xmlns:a16="http://schemas.microsoft.com/office/drawing/2014/main" id="{DDD1142F-9160-279F-280A-355FBDCF23D1}"/>
                </a:ext>
              </a:extLst>
            </p:cNvPr>
            <p:cNvSpPr txBox="1"/>
            <p:nvPr/>
          </p:nvSpPr>
          <p:spPr>
            <a:xfrm>
              <a:off x="7408216" y="3516737"/>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Arial"/>
                  <a:ea typeface="Arial"/>
                  <a:cs typeface="Arial"/>
                  <a:sym typeface="Arial"/>
                </a:rPr>
                <a:t>scVelo</a:t>
              </a:r>
              <a:endParaRPr sz="1400" b="0" i="0" u="none" strike="noStrike" cap="none" dirty="0">
                <a:solidFill>
                  <a:srgbClr val="000000"/>
                </a:solidFill>
                <a:latin typeface="Arial"/>
                <a:ea typeface="Arial"/>
                <a:cs typeface="Arial"/>
                <a:sym typeface="Arial"/>
              </a:endParaRPr>
            </a:p>
          </p:txBody>
        </p:sp>
        <p:sp>
          <p:nvSpPr>
            <p:cNvPr id="44" name="Google Shape;248;p18">
              <a:extLst>
                <a:ext uri="{FF2B5EF4-FFF2-40B4-BE49-F238E27FC236}">
                  <a16:creationId xmlns:a16="http://schemas.microsoft.com/office/drawing/2014/main" id="{6A867AC1-80A1-2E0C-C624-AD48E74C9C42}"/>
                </a:ext>
              </a:extLst>
            </p:cNvPr>
            <p:cNvSpPr txBox="1"/>
            <p:nvPr/>
          </p:nvSpPr>
          <p:spPr>
            <a:xfrm>
              <a:off x="6498488" y="5164349"/>
              <a:ext cx="1717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many others…</a:t>
              </a:r>
              <a:endParaRPr/>
            </a:p>
          </p:txBody>
        </p:sp>
        <p:sp>
          <p:nvSpPr>
            <p:cNvPr id="45" name="Google Shape;249;p18">
              <a:extLst>
                <a:ext uri="{FF2B5EF4-FFF2-40B4-BE49-F238E27FC236}">
                  <a16:creationId xmlns:a16="http://schemas.microsoft.com/office/drawing/2014/main" id="{C0699248-E4D6-79F3-2934-ED74465B4639}"/>
                </a:ext>
              </a:extLst>
            </p:cNvPr>
            <p:cNvSpPr txBox="1"/>
            <p:nvPr/>
          </p:nvSpPr>
          <p:spPr>
            <a:xfrm>
              <a:off x="5389996" y="4285687"/>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MAGIC</a:t>
              </a:r>
              <a:endParaRPr/>
            </a:p>
          </p:txBody>
        </p:sp>
        <p:sp>
          <p:nvSpPr>
            <p:cNvPr id="46" name="Google Shape;250;p18">
              <a:extLst>
                <a:ext uri="{FF2B5EF4-FFF2-40B4-BE49-F238E27FC236}">
                  <a16:creationId xmlns:a16="http://schemas.microsoft.com/office/drawing/2014/main" id="{999643AD-7E36-1345-F021-89D2785279E4}"/>
                </a:ext>
              </a:extLst>
            </p:cNvPr>
            <p:cNvSpPr txBox="1"/>
            <p:nvPr/>
          </p:nvSpPr>
          <p:spPr>
            <a:xfrm>
              <a:off x="5359623" y="4593464"/>
              <a:ext cx="7922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Palantir</a:t>
              </a:r>
              <a:endParaRPr dirty="0"/>
            </a:p>
          </p:txBody>
        </p:sp>
        <p:sp>
          <p:nvSpPr>
            <p:cNvPr id="47" name="Google Shape;251;p18">
              <a:extLst>
                <a:ext uri="{FF2B5EF4-FFF2-40B4-BE49-F238E27FC236}">
                  <a16:creationId xmlns:a16="http://schemas.microsoft.com/office/drawing/2014/main" id="{BEF7DFA2-1BBC-4C3E-E5A3-31F3DC339178}"/>
                </a:ext>
              </a:extLst>
            </p:cNvPr>
            <p:cNvSpPr txBox="1"/>
            <p:nvPr/>
          </p:nvSpPr>
          <p:spPr>
            <a:xfrm>
              <a:off x="6379692" y="4625697"/>
              <a:ext cx="910827"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Harmony</a:t>
              </a:r>
              <a:endParaRPr/>
            </a:p>
          </p:txBody>
        </p:sp>
        <p:sp>
          <p:nvSpPr>
            <p:cNvPr id="48" name="Google Shape;252;p18">
              <a:extLst>
                <a:ext uri="{FF2B5EF4-FFF2-40B4-BE49-F238E27FC236}">
                  <a16:creationId xmlns:a16="http://schemas.microsoft.com/office/drawing/2014/main" id="{88B236BF-FAC2-3BBE-8BC5-C6A74A111F5B}"/>
                </a:ext>
              </a:extLst>
            </p:cNvPr>
            <p:cNvSpPr txBox="1"/>
            <p:nvPr/>
          </p:nvSpPr>
          <p:spPr>
            <a:xfrm>
              <a:off x="7433863" y="4651705"/>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bbknn</a:t>
              </a:r>
              <a:endParaRPr sz="1400" b="0" i="0" u="none" strike="noStrike" cap="none">
                <a:solidFill>
                  <a:srgbClr val="000000"/>
                </a:solidFill>
                <a:latin typeface="Arial"/>
                <a:ea typeface="Arial"/>
                <a:cs typeface="Arial"/>
                <a:sym typeface="Arial"/>
              </a:endParaRPr>
            </a:p>
          </p:txBody>
        </p:sp>
        <p:sp>
          <p:nvSpPr>
            <p:cNvPr id="49" name="Google Shape;253;p18">
              <a:extLst>
                <a:ext uri="{FF2B5EF4-FFF2-40B4-BE49-F238E27FC236}">
                  <a16:creationId xmlns:a16="http://schemas.microsoft.com/office/drawing/2014/main" id="{50476107-0568-36A1-3077-6AA53A0AD40E}"/>
                </a:ext>
              </a:extLst>
            </p:cNvPr>
            <p:cNvSpPr txBox="1"/>
            <p:nvPr/>
          </p:nvSpPr>
          <p:spPr>
            <a:xfrm>
              <a:off x="7395030" y="3888493"/>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scrublet</a:t>
              </a:r>
              <a:endParaRPr sz="1400" b="0" i="0" u="none" strike="noStrike" cap="none">
                <a:solidFill>
                  <a:srgbClr val="000000"/>
                </a:solidFill>
                <a:latin typeface="Arial"/>
                <a:ea typeface="Arial"/>
                <a:cs typeface="Arial"/>
                <a:sym typeface="Arial"/>
              </a:endParaRPr>
            </a:p>
          </p:txBody>
        </p:sp>
        <p:sp>
          <p:nvSpPr>
            <p:cNvPr id="50" name="Google Shape;254;p18">
              <a:extLst>
                <a:ext uri="{FF2B5EF4-FFF2-40B4-BE49-F238E27FC236}">
                  <a16:creationId xmlns:a16="http://schemas.microsoft.com/office/drawing/2014/main" id="{0623E549-7317-3BCD-1DD3-12BAFB56A81D}"/>
                </a:ext>
              </a:extLst>
            </p:cNvPr>
            <p:cNvSpPr txBox="1"/>
            <p:nvPr/>
          </p:nvSpPr>
          <p:spPr>
            <a:xfrm>
              <a:off x="6329567" y="3580284"/>
              <a:ext cx="9124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CellRank</a:t>
              </a:r>
              <a:endParaRPr sz="1400" b="0" i="0" u="none" strike="noStrike" cap="none">
                <a:solidFill>
                  <a:srgbClr val="000000"/>
                </a:solidFill>
                <a:latin typeface="Arial"/>
                <a:ea typeface="Arial"/>
                <a:cs typeface="Arial"/>
                <a:sym typeface="Arial"/>
              </a:endParaRPr>
            </a:p>
          </p:txBody>
        </p:sp>
        <p:sp>
          <p:nvSpPr>
            <p:cNvPr id="51" name="Google Shape;255;p18">
              <a:extLst>
                <a:ext uri="{FF2B5EF4-FFF2-40B4-BE49-F238E27FC236}">
                  <a16:creationId xmlns:a16="http://schemas.microsoft.com/office/drawing/2014/main" id="{E177DCCF-37BA-97ED-95F5-B75D1E9A29B6}"/>
                </a:ext>
              </a:extLst>
            </p:cNvPr>
            <p:cNvSpPr txBox="1"/>
            <p:nvPr/>
          </p:nvSpPr>
          <p:spPr>
            <a:xfrm>
              <a:off x="6324390" y="3913923"/>
              <a:ext cx="10214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CellOracle</a:t>
              </a:r>
              <a:endParaRPr sz="1400" b="0" i="0" u="none" strike="noStrike" cap="none">
                <a:solidFill>
                  <a:srgbClr val="000000"/>
                </a:solidFill>
                <a:latin typeface="Arial"/>
                <a:ea typeface="Arial"/>
                <a:cs typeface="Arial"/>
                <a:sym typeface="Arial"/>
              </a:endParaRPr>
            </a:p>
          </p:txBody>
        </p:sp>
        <p:sp>
          <p:nvSpPr>
            <p:cNvPr id="52" name="Google Shape;256;p18">
              <a:extLst>
                <a:ext uri="{FF2B5EF4-FFF2-40B4-BE49-F238E27FC236}">
                  <a16:creationId xmlns:a16="http://schemas.microsoft.com/office/drawing/2014/main" id="{29140695-53D0-2948-F825-9681295F6D0D}"/>
                </a:ext>
              </a:extLst>
            </p:cNvPr>
            <p:cNvSpPr txBox="1"/>
            <p:nvPr/>
          </p:nvSpPr>
          <p:spPr>
            <a:xfrm>
              <a:off x="7405669" y="4331651"/>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PHATE</a:t>
              </a:r>
              <a:endParaRPr/>
            </a:p>
          </p:txBody>
        </p:sp>
        <p:sp>
          <p:nvSpPr>
            <p:cNvPr id="53" name="Google Shape;257;p18">
              <a:extLst>
                <a:ext uri="{FF2B5EF4-FFF2-40B4-BE49-F238E27FC236}">
                  <a16:creationId xmlns:a16="http://schemas.microsoft.com/office/drawing/2014/main" id="{D219E39B-6EF6-FDD6-0372-B003B90296D9}"/>
                </a:ext>
              </a:extLst>
            </p:cNvPr>
            <p:cNvSpPr txBox="1"/>
            <p:nvPr/>
          </p:nvSpPr>
          <p:spPr>
            <a:xfrm>
              <a:off x="6348802" y="4253694"/>
              <a:ext cx="8739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SPRING</a:t>
              </a:r>
              <a:endParaRPr/>
            </a:p>
          </p:txBody>
        </p:sp>
        <p:sp>
          <p:nvSpPr>
            <p:cNvPr id="54" name="Google Shape;258;p18">
              <a:extLst>
                <a:ext uri="{FF2B5EF4-FFF2-40B4-BE49-F238E27FC236}">
                  <a16:creationId xmlns:a16="http://schemas.microsoft.com/office/drawing/2014/main" id="{F0152925-E9F6-88FF-CC9B-1CCBB72162E0}"/>
                </a:ext>
              </a:extLst>
            </p:cNvPr>
            <p:cNvSpPr txBox="1"/>
            <p:nvPr/>
          </p:nvSpPr>
          <p:spPr>
            <a:xfrm>
              <a:off x="5389996" y="3905773"/>
              <a:ext cx="8322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Cyclone</a:t>
              </a:r>
              <a:endParaRPr/>
            </a:p>
          </p:txBody>
        </p:sp>
        <p:sp>
          <p:nvSpPr>
            <p:cNvPr id="55" name="Google Shape;259;p18">
              <a:extLst>
                <a:ext uri="{FF2B5EF4-FFF2-40B4-BE49-F238E27FC236}">
                  <a16:creationId xmlns:a16="http://schemas.microsoft.com/office/drawing/2014/main" id="{DB8606B9-6F4D-A141-B654-6A493577547E}"/>
                </a:ext>
              </a:extLst>
            </p:cNvPr>
            <p:cNvSpPr txBox="1"/>
            <p:nvPr/>
          </p:nvSpPr>
          <p:spPr>
            <a:xfrm>
              <a:off x="5306093" y="4973378"/>
              <a:ext cx="10118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Episcanpy</a:t>
              </a:r>
              <a:endParaRPr sz="1400" b="0" i="0" u="none" strike="noStrike" cap="none">
                <a:solidFill>
                  <a:srgbClr val="000000"/>
                </a:solidFill>
                <a:latin typeface="Arial"/>
                <a:ea typeface="Arial"/>
                <a:cs typeface="Arial"/>
                <a:sym typeface="Arial"/>
              </a:endParaRPr>
            </a:p>
          </p:txBody>
        </p:sp>
      </p:grpSp>
      <p:sp>
        <p:nvSpPr>
          <p:cNvPr id="57" name="TextBox 56">
            <a:extLst>
              <a:ext uri="{FF2B5EF4-FFF2-40B4-BE49-F238E27FC236}">
                <a16:creationId xmlns:a16="http://schemas.microsoft.com/office/drawing/2014/main" id="{096FFD5D-84D5-538C-CF38-67349CFF58DA}"/>
              </a:ext>
            </a:extLst>
          </p:cNvPr>
          <p:cNvSpPr txBox="1"/>
          <p:nvPr/>
        </p:nvSpPr>
        <p:spPr>
          <a:xfrm>
            <a:off x="4349185" y="2705418"/>
            <a:ext cx="3651561" cy="954107"/>
          </a:xfrm>
          <a:prstGeom prst="rect">
            <a:avLst/>
          </a:prstGeom>
          <a:noFill/>
        </p:spPr>
        <p:txBody>
          <a:bodyPr wrap="square">
            <a:spAutoFit/>
          </a:bodyPr>
          <a:lstStyle/>
          <a:p>
            <a:pPr rtl="0" fontAlgn="base">
              <a:spcBef>
                <a:spcPts val="480"/>
              </a:spcBef>
              <a:spcAft>
                <a:spcPts val="0"/>
              </a:spcAft>
              <a:buFont typeface="Arial" panose="020B0604020202020204" pitchFamily="34" charset="0"/>
              <a:buChar char="•"/>
            </a:pPr>
            <a:r>
              <a:rPr lang="en-AU" sz="1400" b="1" i="0" u="none" strike="noStrike" dirty="0">
                <a:solidFill>
                  <a:srgbClr val="000000"/>
                </a:solidFill>
                <a:effectLst/>
                <a:latin typeface="Arial" panose="020B0604020202020204" pitchFamily="34" charset="0"/>
              </a:rPr>
              <a:t>Seurat: R </a:t>
            </a:r>
            <a:r>
              <a:rPr lang="en-AU" sz="1400" b="0" i="0" u="none" strike="noStrike" dirty="0">
                <a:solidFill>
                  <a:srgbClr val="000000"/>
                </a:solidFill>
                <a:effectLst/>
                <a:latin typeface="Arial" panose="020B0604020202020204" pitchFamily="34" charset="0"/>
              </a:rPr>
              <a:t>packages that has decided to make themselves a one-stop shop for most common single cell analysis tasks, uses the </a:t>
            </a:r>
            <a:r>
              <a:rPr lang="en-AU" sz="1400" b="0" i="1" u="none" strike="noStrike" dirty="0">
                <a:solidFill>
                  <a:srgbClr val="000000"/>
                </a:solidFill>
                <a:effectLst/>
                <a:latin typeface="Arial" panose="020B0604020202020204" pitchFamily="34" charset="0"/>
              </a:rPr>
              <a:t>Seurat</a:t>
            </a:r>
            <a:r>
              <a:rPr lang="en-AU" sz="1400" b="0" i="0" u="none" strike="noStrike" dirty="0">
                <a:solidFill>
                  <a:srgbClr val="000000"/>
                </a:solidFill>
                <a:effectLst/>
                <a:latin typeface="Arial" panose="020B0604020202020204" pitchFamily="34" charset="0"/>
              </a:rPr>
              <a:t> class</a:t>
            </a:r>
            <a:endParaRPr lang="en-AU" sz="1600" b="0" i="0" u="none" strike="noStrike" dirty="0">
              <a:solidFill>
                <a:srgbClr val="000000"/>
              </a:solidFill>
              <a:effectLst/>
              <a:latin typeface="Noto Sans Symbols"/>
            </a:endParaRPr>
          </a:p>
        </p:txBody>
      </p:sp>
      <p:sp>
        <p:nvSpPr>
          <p:cNvPr id="59" name="TextBox 58">
            <a:extLst>
              <a:ext uri="{FF2B5EF4-FFF2-40B4-BE49-F238E27FC236}">
                <a16:creationId xmlns:a16="http://schemas.microsoft.com/office/drawing/2014/main" id="{82DF0358-BA0C-5576-ED5A-EF7EB334FCAC}"/>
              </a:ext>
            </a:extLst>
          </p:cNvPr>
          <p:cNvSpPr txBox="1"/>
          <p:nvPr/>
        </p:nvSpPr>
        <p:spPr>
          <a:xfrm>
            <a:off x="8305800" y="2624799"/>
            <a:ext cx="3189514" cy="954107"/>
          </a:xfrm>
          <a:prstGeom prst="rect">
            <a:avLst/>
          </a:prstGeom>
          <a:noFill/>
        </p:spPr>
        <p:txBody>
          <a:bodyPr wrap="square">
            <a:spAutoFit/>
          </a:bodyPr>
          <a:lstStyle/>
          <a:p>
            <a:pPr marL="76200" marR="0" lvl="0" algn="l" rtl="0">
              <a:lnSpc>
                <a:spcPct val="100000"/>
              </a:lnSpc>
              <a:spcBef>
                <a:spcPts val="480"/>
              </a:spcBef>
              <a:spcAft>
                <a:spcPts val="0"/>
              </a:spcAft>
              <a:buClr>
                <a:schemeClr val="dk1"/>
              </a:buClr>
              <a:buSzPts val="2400"/>
            </a:pPr>
            <a:r>
              <a:rPr lang="en-US" b="1" dirty="0" err="1"/>
              <a:t>Scanpy</a:t>
            </a:r>
            <a:r>
              <a:rPr lang="en-US" b="1" dirty="0"/>
              <a:t>: Python</a:t>
            </a:r>
            <a:r>
              <a:rPr lang="en-US" dirty="0"/>
              <a:t> toolkit for single cell analysis. Uses the </a:t>
            </a:r>
            <a:r>
              <a:rPr lang="en-US" i="1" dirty="0" err="1"/>
              <a:t>anndata</a:t>
            </a:r>
            <a:r>
              <a:rPr lang="en-US" dirty="0"/>
              <a:t> class. Large ecosystem of tools that integrate with </a:t>
            </a:r>
            <a:r>
              <a:rPr lang="en-US" dirty="0" err="1"/>
              <a:t>scanpy</a:t>
            </a:r>
            <a:endParaRPr lang="en-US" dirty="0"/>
          </a:p>
        </p:txBody>
      </p:sp>
      <p:pic>
        <p:nvPicPr>
          <p:cNvPr id="60" name="Google Shape;189;p13" descr="Going with the workflow: an interview with Bioconductor - F1000 Blogs">
            <a:extLst>
              <a:ext uri="{FF2B5EF4-FFF2-40B4-BE49-F238E27FC236}">
                <a16:creationId xmlns:a16="http://schemas.microsoft.com/office/drawing/2014/main" id="{A6D7A0C0-F31F-C171-238F-845894E0F6E4}"/>
              </a:ext>
            </a:extLst>
          </p:cNvPr>
          <p:cNvPicPr preferRelativeResize="0"/>
          <p:nvPr/>
        </p:nvPicPr>
        <p:blipFill rotWithShape="1">
          <a:blip r:embed="rId2">
            <a:alphaModFix/>
          </a:blip>
          <a:srcRect/>
          <a:stretch/>
        </p:blipFill>
        <p:spPr>
          <a:xfrm>
            <a:off x="828787" y="1339432"/>
            <a:ext cx="2495176" cy="1341056"/>
          </a:xfrm>
          <a:prstGeom prst="rect">
            <a:avLst/>
          </a:prstGeom>
          <a:noFill/>
          <a:ln>
            <a:noFill/>
          </a:ln>
        </p:spPr>
      </p:pic>
      <p:pic>
        <p:nvPicPr>
          <p:cNvPr id="61" name="Google Shape;190;p13">
            <a:extLst>
              <a:ext uri="{FF2B5EF4-FFF2-40B4-BE49-F238E27FC236}">
                <a16:creationId xmlns:a16="http://schemas.microsoft.com/office/drawing/2014/main" id="{820030CA-6822-A6B1-B444-532420F8E0C0}"/>
              </a:ext>
            </a:extLst>
          </p:cNvPr>
          <p:cNvPicPr preferRelativeResize="0"/>
          <p:nvPr/>
        </p:nvPicPr>
        <p:blipFill rotWithShape="1">
          <a:blip r:embed="rId3">
            <a:alphaModFix/>
          </a:blip>
          <a:srcRect/>
          <a:stretch/>
        </p:blipFill>
        <p:spPr>
          <a:xfrm>
            <a:off x="8415358" y="1339419"/>
            <a:ext cx="2835071" cy="1250339"/>
          </a:xfrm>
          <a:prstGeom prst="rect">
            <a:avLst/>
          </a:prstGeom>
          <a:noFill/>
          <a:ln>
            <a:noFill/>
          </a:ln>
        </p:spPr>
      </p:pic>
      <p:pic>
        <p:nvPicPr>
          <p:cNvPr id="62" name="Google Shape;191;p13">
            <a:extLst>
              <a:ext uri="{FF2B5EF4-FFF2-40B4-BE49-F238E27FC236}">
                <a16:creationId xmlns:a16="http://schemas.microsoft.com/office/drawing/2014/main" id="{4D8E2962-7FEB-BDEA-AEFF-43880564357B}"/>
              </a:ext>
            </a:extLst>
          </p:cNvPr>
          <p:cNvPicPr preferRelativeResize="0"/>
          <p:nvPr/>
        </p:nvPicPr>
        <p:blipFill rotWithShape="1">
          <a:blip r:embed="rId4">
            <a:alphaModFix/>
          </a:blip>
          <a:srcRect/>
          <a:stretch/>
        </p:blipFill>
        <p:spPr>
          <a:xfrm>
            <a:off x="3830296" y="1593367"/>
            <a:ext cx="4322998" cy="951284"/>
          </a:xfrm>
          <a:prstGeom prst="rect">
            <a:avLst/>
          </a:prstGeom>
          <a:noFill/>
          <a:ln>
            <a:noFill/>
          </a:ln>
        </p:spPr>
      </p:pic>
      <p:sp>
        <p:nvSpPr>
          <p:cNvPr id="63" name="Google Shape;187;p13">
            <a:extLst>
              <a:ext uri="{FF2B5EF4-FFF2-40B4-BE49-F238E27FC236}">
                <a16:creationId xmlns:a16="http://schemas.microsoft.com/office/drawing/2014/main" id="{CEAECF73-FA69-CF2C-491D-0A0AC6FC693C}"/>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Single cell RNAseq Analysis Ecosystems</a:t>
            </a:r>
            <a:endParaRPr dirty="0"/>
          </a:p>
        </p:txBody>
      </p:sp>
      <p:sp>
        <p:nvSpPr>
          <p:cNvPr id="65" name="TextBox 64">
            <a:extLst>
              <a:ext uri="{FF2B5EF4-FFF2-40B4-BE49-F238E27FC236}">
                <a16:creationId xmlns:a16="http://schemas.microsoft.com/office/drawing/2014/main" id="{F4883236-0E4D-5471-F8CA-D04A87F2E4C8}"/>
              </a:ext>
            </a:extLst>
          </p:cNvPr>
          <p:cNvSpPr txBox="1"/>
          <p:nvPr/>
        </p:nvSpPr>
        <p:spPr>
          <a:xfrm>
            <a:off x="1055914" y="6434945"/>
            <a:ext cx="100692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chemeClr val="accent5">
                    <a:lumMod val="75000"/>
                  </a:schemeClr>
                </a:solidFill>
                <a:latin typeface="Arial" panose="020B0604020202020204" pitchFamily="34" charset="0"/>
              </a:rPr>
              <a:t>All are good options and well supported!</a:t>
            </a:r>
            <a:endParaRPr kumimoji="0" lang="en-US" altLang="en-US" sz="1800" b="1"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42378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0734-E219-3437-0D2C-DF7E09057722}"/>
              </a:ext>
            </a:extLst>
          </p:cNvPr>
          <p:cNvSpPr>
            <a:spLocks noGrp="1"/>
          </p:cNvSpPr>
          <p:nvPr>
            <p:ph type="title"/>
          </p:nvPr>
        </p:nvSpPr>
        <p:spPr/>
        <p:txBody>
          <a:bodyPr/>
          <a:lstStyle/>
          <a:p>
            <a:r>
              <a:rPr lang="en-US" dirty="0"/>
              <a:t>Single cell RNAseq Analysis Ecosystems</a:t>
            </a:r>
          </a:p>
        </p:txBody>
      </p:sp>
      <p:pic>
        <p:nvPicPr>
          <p:cNvPr id="2050" name="Picture 2">
            <a:extLst>
              <a:ext uri="{FF2B5EF4-FFF2-40B4-BE49-F238E27FC236}">
                <a16:creationId xmlns:a16="http://schemas.microsoft.com/office/drawing/2014/main" id="{A8571F84-5856-288D-69EF-A17D4FA4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70" y="3404201"/>
            <a:ext cx="3735133" cy="3030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Overview of the structure of the `SingleCellExperiment` class. Each row of the assays corresponds to a row of the `rowData` (pink shading), while each column of the assays corresponds to a column of the `colData` and `reducedDims` (yellow shading).">
            <a:extLst>
              <a:ext uri="{FF2B5EF4-FFF2-40B4-BE49-F238E27FC236}">
                <a16:creationId xmlns:a16="http://schemas.microsoft.com/office/drawing/2014/main" id="{78BAFE53-71EE-8053-0CC1-00DC2BCCA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8" y="3557538"/>
            <a:ext cx="3584632" cy="1939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B9534-1887-A5E7-AACC-3FAB8AD050E1}"/>
              </a:ext>
            </a:extLst>
          </p:cNvPr>
          <p:cNvSpPr txBox="1"/>
          <p:nvPr/>
        </p:nvSpPr>
        <p:spPr>
          <a:xfrm>
            <a:off x="293077" y="1078879"/>
            <a:ext cx="11335178" cy="8694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panose="020B0604020202020204" pitchFamily="34" charset="0"/>
              </a:rPr>
              <a:t>Each system has its </a:t>
            </a:r>
            <a:r>
              <a:rPr lang="en-US" altLang="en-US" sz="2000" b="1" dirty="0">
                <a:solidFill>
                  <a:schemeClr val="accent5">
                    <a:lumMod val="75000"/>
                  </a:schemeClr>
                </a:solidFill>
                <a:latin typeface="Arial" panose="020B0604020202020204" pitchFamily="34" charset="0"/>
              </a:rPr>
              <a:t>own</a:t>
            </a:r>
            <a:r>
              <a:rPr kumimoji="0" lang="en-US" altLang="en-US" sz="2000" b="1" u="none" strike="noStrike" cap="none" normalizeH="0" baseline="0" dirty="0">
                <a:ln>
                  <a:noFill/>
                </a:ln>
                <a:solidFill>
                  <a:schemeClr val="accent5">
                    <a:lumMod val="75000"/>
                  </a:schemeClr>
                </a:solidFill>
                <a:effectLst/>
                <a:latin typeface="Arial" panose="020B0604020202020204" pitchFamily="34" charset="0"/>
              </a:rPr>
              <a:t> central data structure -  </a:t>
            </a:r>
            <a:r>
              <a:rPr kumimoji="0" lang="en-US" altLang="en-US" sz="2000" b="0" u="none" strike="noStrike" cap="none" normalizeH="0" baseline="0" dirty="0">
                <a:ln>
                  <a:noFill/>
                </a:ln>
                <a:solidFill>
                  <a:schemeClr val="tx1"/>
                </a:solidFill>
                <a:effectLst/>
                <a:latin typeface="Arial" panose="020B0604020202020204" pitchFamily="34" charset="0"/>
              </a:rPr>
              <a:t>Conversion</a:t>
            </a:r>
            <a:r>
              <a:rPr lang="en-US" altLang="en-US" sz="2000" dirty="0">
                <a:solidFill>
                  <a:schemeClr val="tx1"/>
                </a:solidFill>
                <a:latin typeface="Arial" panose="020B0604020202020204" pitchFamily="34" charset="0"/>
              </a:rPr>
              <a:t> is</a:t>
            </a:r>
            <a:r>
              <a:rPr kumimoji="0" lang="en-US" altLang="en-US" sz="2000" b="0" u="none" strike="noStrike" cap="none" normalizeH="0" baseline="0" dirty="0">
                <a:ln>
                  <a:noFill/>
                </a:ln>
                <a:solidFill>
                  <a:schemeClr val="tx1"/>
                </a:solidFill>
                <a:effectLst/>
                <a:latin typeface="Arial" panose="020B0604020202020204" pitchFamily="34" charset="0"/>
              </a:rPr>
              <a:t> difficult, but not impossible!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93347114-3EDF-1649-56EF-68CA776BD8D0}"/>
              </a:ext>
            </a:extLst>
          </p:cNvPr>
          <p:cNvPicPr>
            <a:picLocks noChangeAspect="1"/>
          </p:cNvPicPr>
          <p:nvPr/>
        </p:nvPicPr>
        <p:blipFill>
          <a:blip r:embed="rId5"/>
          <a:stretch>
            <a:fillRect/>
          </a:stretch>
        </p:blipFill>
        <p:spPr>
          <a:xfrm>
            <a:off x="4178361" y="3309262"/>
            <a:ext cx="3216981" cy="3299468"/>
          </a:xfrm>
          <a:prstGeom prst="rect">
            <a:avLst/>
          </a:prstGeom>
        </p:spPr>
      </p:pic>
      <p:pic>
        <p:nvPicPr>
          <p:cNvPr id="9" name="Google Shape;189;p13" descr="Going with the workflow: an interview with Bioconductor - F1000 Blogs">
            <a:extLst>
              <a:ext uri="{FF2B5EF4-FFF2-40B4-BE49-F238E27FC236}">
                <a16:creationId xmlns:a16="http://schemas.microsoft.com/office/drawing/2014/main" id="{D739B40F-1717-1882-7101-E604DA8DC19F}"/>
              </a:ext>
            </a:extLst>
          </p:cNvPr>
          <p:cNvPicPr preferRelativeResize="0"/>
          <p:nvPr/>
        </p:nvPicPr>
        <p:blipFill rotWithShape="1">
          <a:blip r:embed="rId6">
            <a:alphaModFix/>
          </a:blip>
          <a:srcRect/>
          <a:stretch/>
        </p:blipFill>
        <p:spPr>
          <a:xfrm>
            <a:off x="828787" y="1857320"/>
            <a:ext cx="2495176" cy="1341056"/>
          </a:xfrm>
          <a:prstGeom prst="rect">
            <a:avLst/>
          </a:prstGeom>
          <a:noFill/>
          <a:ln>
            <a:noFill/>
          </a:ln>
        </p:spPr>
      </p:pic>
      <p:pic>
        <p:nvPicPr>
          <p:cNvPr id="10" name="Google Shape;190;p13">
            <a:extLst>
              <a:ext uri="{FF2B5EF4-FFF2-40B4-BE49-F238E27FC236}">
                <a16:creationId xmlns:a16="http://schemas.microsoft.com/office/drawing/2014/main" id="{F44FCC39-1BC1-5D54-88F1-93273BE1F12C}"/>
              </a:ext>
            </a:extLst>
          </p:cNvPr>
          <p:cNvPicPr preferRelativeResize="0"/>
          <p:nvPr/>
        </p:nvPicPr>
        <p:blipFill rotWithShape="1">
          <a:blip r:embed="rId7">
            <a:alphaModFix/>
          </a:blip>
          <a:srcRect/>
          <a:stretch/>
        </p:blipFill>
        <p:spPr>
          <a:xfrm>
            <a:off x="8854532" y="1902678"/>
            <a:ext cx="2835071" cy="1250339"/>
          </a:xfrm>
          <a:prstGeom prst="rect">
            <a:avLst/>
          </a:prstGeom>
          <a:noFill/>
          <a:ln>
            <a:noFill/>
          </a:ln>
        </p:spPr>
      </p:pic>
      <p:pic>
        <p:nvPicPr>
          <p:cNvPr id="11" name="Google Shape;191;p13">
            <a:extLst>
              <a:ext uri="{FF2B5EF4-FFF2-40B4-BE49-F238E27FC236}">
                <a16:creationId xmlns:a16="http://schemas.microsoft.com/office/drawing/2014/main" id="{06DAA489-287D-06A9-DCA8-ED24E0DA65F1}"/>
              </a:ext>
            </a:extLst>
          </p:cNvPr>
          <p:cNvPicPr preferRelativeResize="0"/>
          <p:nvPr/>
        </p:nvPicPr>
        <p:blipFill rotWithShape="1">
          <a:blip r:embed="rId8">
            <a:alphaModFix/>
          </a:blip>
          <a:srcRect/>
          <a:stretch/>
        </p:blipFill>
        <p:spPr>
          <a:xfrm>
            <a:off x="3830296" y="2111255"/>
            <a:ext cx="4322998" cy="951284"/>
          </a:xfrm>
          <a:prstGeom prst="rect">
            <a:avLst/>
          </a:prstGeom>
          <a:noFill/>
          <a:ln>
            <a:noFill/>
          </a:ln>
        </p:spPr>
      </p:pic>
      <p:sp>
        <p:nvSpPr>
          <p:cNvPr id="12" name="TextBox 11">
            <a:extLst>
              <a:ext uri="{FF2B5EF4-FFF2-40B4-BE49-F238E27FC236}">
                <a16:creationId xmlns:a16="http://schemas.microsoft.com/office/drawing/2014/main" id="{37784C23-0639-F85E-DF7E-60C7CE25485D}"/>
              </a:ext>
            </a:extLst>
          </p:cNvPr>
          <p:cNvSpPr txBox="1"/>
          <p:nvPr/>
        </p:nvSpPr>
        <p:spPr>
          <a:xfrm>
            <a:off x="808531" y="6528455"/>
            <a:ext cx="2515432" cy="307777"/>
          </a:xfrm>
          <a:prstGeom prst="rect">
            <a:avLst/>
          </a:prstGeom>
          <a:noFill/>
        </p:spPr>
        <p:txBody>
          <a:bodyPr wrap="none" rtlCol="0">
            <a:spAutoFit/>
          </a:bodyPr>
          <a:lstStyle/>
          <a:p>
            <a:r>
              <a:rPr lang="en-US" dirty="0"/>
              <a:t>SCE object saved in </a:t>
            </a:r>
            <a:r>
              <a:rPr lang="en-US" dirty="0" err="1"/>
              <a:t>MyData</a:t>
            </a:r>
            <a:r>
              <a:rPr lang="en-US" dirty="0"/>
              <a:t>/</a:t>
            </a:r>
          </a:p>
        </p:txBody>
      </p:sp>
      <p:sp>
        <p:nvSpPr>
          <p:cNvPr id="13" name="TextBox 12">
            <a:extLst>
              <a:ext uri="{FF2B5EF4-FFF2-40B4-BE49-F238E27FC236}">
                <a16:creationId xmlns:a16="http://schemas.microsoft.com/office/drawing/2014/main" id="{7599D29A-6E71-B1D3-2209-6F2ED221EED7}"/>
              </a:ext>
            </a:extLst>
          </p:cNvPr>
          <p:cNvSpPr txBox="1"/>
          <p:nvPr/>
        </p:nvSpPr>
        <p:spPr>
          <a:xfrm>
            <a:off x="4626623" y="6530918"/>
            <a:ext cx="2254143" cy="307777"/>
          </a:xfrm>
          <a:prstGeom prst="rect">
            <a:avLst/>
          </a:prstGeom>
          <a:noFill/>
        </p:spPr>
        <p:txBody>
          <a:bodyPr wrap="none" rtlCol="0">
            <a:spAutoFit/>
          </a:bodyPr>
          <a:lstStyle/>
          <a:p>
            <a:r>
              <a:rPr lang="en-US" dirty="0"/>
              <a:t>Seurat object: </a:t>
            </a:r>
            <a:r>
              <a:rPr lang="en-US" dirty="0" err="1"/>
              <a:t>MyData.rds</a:t>
            </a:r>
            <a:endParaRPr lang="en-US" dirty="0"/>
          </a:p>
        </p:txBody>
      </p:sp>
      <p:sp>
        <p:nvSpPr>
          <p:cNvPr id="14" name="TextBox 13">
            <a:extLst>
              <a:ext uri="{FF2B5EF4-FFF2-40B4-BE49-F238E27FC236}">
                <a16:creationId xmlns:a16="http://schemas.microsoft.com/office/drawing/2014/main" id="{35311F7D-C58E-ED14-D012-4FA763DF3108}"/>
              </a:ext>
            </a:extLst>
          </p:cNvPr>
          <p:cNvSpPr txBox="1"/>
          <p:nvPr/>
        </p:nvSpPr>
        <p:spPr>
          <a:xfrm>
            <a:off x="9011158" y="6550223"/>
            <a:ext cx="2791149" cy="307777"/>
          </a:xfrm>
          <a:prstGeom prst="rect">
            <a:avLst/>
          </a:prstGeom>
          <a:noFill/>
        </p:spPr>
        <p:txBody>
          <a:bodyPr wrap="none" rtlCol="0">
            <a:spAutoFit/>
          </a:bodyPr>
          <a:lstStyle/>
          <a:p>
            <a:r>
              <a:rPr lang="en-US" dirty="0" err="1"/>
              <a:t>Anndata</a:t>
            </a:r>
            <a:r>
              <a:rPr lang="en-US" dirty="0"/>
              <a:t> object: </a:t>
            </a:r>
            <a:r>
              <a:rPr lang="en-US" dirty="0" err="1"/>
              <a:t>MyData.anndata</a:t>
            </a:r>
            <a:endParaRPr lang="en-US" dirty="0"/>
          </a:p>
        </p:txBody>
      </p:sp>
    </p:spTree>
    <p:extLst>
      <p:ext uri="{BB962C8B-B14F-4D97-AF65-F5344CB8AC3E}">
        <p14:creationId xmlns:p14="http://schemas.microsoft.com/office/powerpoint/2010/main" val="169576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2BD3-8F18-4B53-A4C1-AF2879AA42F6}"/>
              </a:ext>
            </a:extLst>
          </p:cNvPr>
          <p:cNvSpPr>
            <a:spLocks noGrp="1"/>
          </p:cNvSpPr>
          <p:nvPr>
            <p:ph type="title"/>
          </p:nvPr>
        </p:nvSpPr>
        <p:spPr/>
        <p:txBody>
          <a:bodyPr/>
          <a:lstStyle/>
          <a:p>
            <a:r>
              <a:rPr lang="en-US" dirty="0"/>
              <a:t>Why Seurat?</a:t>
            </a:r>
          </a:p>
        </p:txBody>
      </p:sp>
      <p:sp>
        <p:nvSpPr>
          <p:cNvPr id="4" name="Text Placeholder 3">
            <a:extLst>
              <a:ext uri="{FF2B5EF4-FFF2-40B4-BE49-F238E27FC236}">
                <a16:creationId xmlns:a16="http://schemas.microsoft.com/office/drawing/2014/main" id="{861372D1-98AD-57F7-AA68-D1DFC8E981A5}"/>
              </a:ext>
            </a:extLst>
          </p:cNvPr>
          <p:cNvSpPr>
            <a:spLocks noGrp="1"/>
          </p:cNvSpPr>
          <p:nvPr>
            <p:ph type="body" idx="1"/>
          </p:nvPr>
        </p:nvSpPr>
        <p:spPr>
          <a:xfrm>
            <a:off x="495588" y="1449373"/>
            <a:ext cx="7505412" cy="4998561"/>
          </a:xfrm>
        </p:spPr>
        <p:txBody>
          <a:bodyPr/>
          <a:lstStyle/>
          <a:p>
            <a:r>
              <a:rPr lang="en-US" dirty="0"/>
              <a:t>R package</a:t>
            </a:r>
          </a:p>
          <a:p>
            <a:r>
              <a:rPr lang="en-US" dirty="0"/>
              <a:t>Widely used</a:t>
            </a:r>
          </a:p>
          <a:p>
            <a:r>
              <a:rPr lang="en-US" dirty="0"/>
              <a:t>Fantastic tutorials - We’re following one today!</a:t>
            </a:r>
          </a:p>
          <a:p>
            <a:r>
              <a:rPr lang="en-US" dirty="0"/>
              <a:t>Excellent workflows for the routine tasks</a:t>
            </a:r>
          </a:p>
        </p:txBody>
      </p:sp>
      <p:pic>
        <p:nvPicPr>
          <p:cNvPr id="3" name="Google Shape;191;p13">
            <a:extLst>
              <a:ext uri="{FF2B5EF4-FFF2-40B4-BE49-F238E27FC236}">
                <a16:creationId xmlns:a16="http://schemas.microsoft.com/office/drawing/2014/main" id="{65B3D9B9-4AF8-F397-F4B4-BFDD2FDC4D72}"/>
              </a:ext>
            </a:extLst>
          </p:cNvPr>
          <p:cNvPicPr preferRelativeResize="0"/>
          <p:nvPr/>
        </p:nvPicPr>
        <p:blipFill rotWithShape="1">
          <a:blip r:embed="rId3">
            <a:alphaModFix/>
          </a:blip>
          <a:srcRect/>
          <a:stretch/>
        </p:blipFill>
        <p:spPr>
          <a:xfrm>
            <a:off x="2086795" y="4293215"/>
            <a:ext cx="4322998" cy="951284"/>
          </a:xfrm>
          <a:prstGeom prst="rect">
            <a:avLst/>
          </a:prstGeom>
          <a:noFill/>
          <a:ln>
            <a:noFill/>
          </a:ln>
        </p:spPr>
      </p:pic>
      <p:pic>
        <p:nvPicPr>
          <p:cNvPr id="5" name="Picture 4">
            <a:extLst>
              <a:ext uri="{FF2B5EF4-FFF2-40B4-BE49-F238E27FC236}">
                <a16:creationId xmlns:a16="http://schemas.microsoft.com/office/drawing/2014/main" id="{A569D12C-95DE-9608-35B4-3CB3C6E863DD}"/>
              </a:ext>
            </a:extLst>
          </p:cNvPr>
          <p:cNvPicPr>
            <a:picLocks noChangeAspect="1"/>
          </p:cNvPicPr>
          <p:nvPr/>
        </p:nvPicPr>
        <p:blipFill>
          <a:blip r:embed="rId4"/>
          <a:stretch>
            <a:fillRect/>
          </a:stretch>
        </p:blipFill>
        <p:spPr>
          <a:xfrm>
            <a:off x="8730344" y="-125761"/>
            <a:ext cx="3476116" cy="6999851"/>
          </a:xfrm>
          <a:prstGeom prst="rect">
            <a:avLst/>
          </a:prstGeom>
        </p:spPr>
      </p:pic>
      <p:sp>
        <p:nvSpPr>
          <p:cNvPr id="6" name="TextBox 5">
            <a:extLst>
              <a:ext uri="{FF2B5EF4-FFF2-40B4-BE49-F238E27FC236}">
                <a16:creationId xmlns:a16="http://schemas.microsoft.com/office/drawing/2014/main" id="{31C4D3FC-4F49-51F5-FAE6-F95F5BD7682A}"/>
              </a:ext>
            </a:extLst>
          </p:cNvPr>
          <p:cNvSpPr txBox="1"/>
          <p:nvPr/>
        </p:nvSpPr>
        <p:spPr>
          <a:xfrm>
            <a:off x="2086795" y="5368675"/>
            <a:ext cx="4501553" cy="523220"/>
          </a:xfrm>
          <a:prstGeom prst="rect">
            <a:avLst/>
          </a:prstGeom>
          <a:noFill/>
        </p:spPr>
        <p:txBody>
          <a:bodyPr wrap="none" rtlCol="0">
            <a:spAutoFit/>
          </a:bodyPr>
          <a:lstStyle/>
          <a:p>
            <a:r>
              <a:rPr lang="en-US" sz="2800" dirty="0">
                <a:hlinkClick r:id="rId5"/>
              </a:rPr>
              <a:t>https://satijalab.org/seurat/</a:t>
            </a:r>
            <a:r>
              <a:rPr lang="en-US" sz="2800" dirty="0"/>
              <a:t> </a:t>
            </a:r>
          </a:p>
        </p:txBody>
      </p:sp>
    </p:spTree>
    <p:extLst>
      <p:ext uri="{BB962C8B-B14F-4D97-AF65-F5344CB8AC3E}">
        <p14:creationId xmlns:p14="http://schemas.microsoft.com/office/powerpoint/2010/main" val="217560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F1F3-D03C-6D0B-09F7-A18D39A2FBC3}"/>
              </a:ext>
            </a:extLst>
          </p:cNvPr>
          <p:cNvSpPr>
            <a:spLocks noGrp="1"/>
          </p:cNvSpPr>
          <p:nvPr>
            <p:ph type="title"/>
          </p:nvPr>
        </p:nvSpPr>
        <p:spPr/>
        <p:txBody>
          <a:bodyPr/>
          <a:lstStyle/>
          <a:p>
            <a:r>
              <a:rPr lang="en-US" dirty="0"/>
              <a:t>Compute requirements</a:t>
            </a:r>
          </a:p>
        </p:txBody>
      </p:sp>
      <p:sp>
        <p:nvSpPr>
          <p:cNvPr id="3" name="Text Placeholder 2">
            <a:extLst>
              <a:ext uri="{FF2B5EF4-FFF2-40B4-BE49-F238E27FC236}">
                <a16:creationId xmlns:a16="http://schemas.microsoft.com/office/drawing/2014/main" id="{A77A0D90-4852-9D95-1E1D-8547023E18D6}"/>
              </a:ext>
            </a:extLst>
          </p:cNvPr>
          <p:cNvSpPr>
            <a:spLocks noGrp="1"/>
          </p:cNvSpPr>
          <p:nvPr>
            <p:ph type="body" idx="1"/>
          </p:nvPr>
        </p:nvSpPr>
        <p:spPr/>
        <p:txBody>
          <a:bodyPr/>
          <a:lstStyle/>
          <a:p>
            <a:r>
              <a:rPr lang="en-US" dirty="0"/>
              <a:t>For today’s workshop – an internet connection.</a:t>
            </a:r>
          </a:p>
          <a:p>
            <a:r>
              <a:rPr lang="en-US" dirty="0"/>
              <a:t>For a real analysis </a:t>
            </a:r>
          </a:p>
          <a:p>
            <a:pPr lvl="1"/>
            <a:r>
              <a:rPr lang="en-US" dirty="0"/>
              <a:t>Some steps (e.g. integration) are </a:t>
            </a:r>
            <a:r>
              <a:rPr lang="en-US" b="1" dirty="0"/>
              <a:t>RAM heavy </a:t>
            </a:r>
            <a:r>
              <a:rPr lang="en-US" dirty="0"/>
              <a:t>and scales with size e.g. 64Gb +. Most steps can be run with 16G.</a:t>
            </a:r>
          </a:p>
          <a:p>
            <a:pPr lvl="1"/>
            <a:r>
              <a:rPr lang="en-US" dirty="0"/>
              <a:t>Modern datasets are much bigger than todays’ demo data (which could run on a laptop!)</a:t>
            </a:r>
          </a:p>
          <a:p>
            <a:pPr lvl="1"/>
            <a:r>
              <a:rPr lang="en-US" dirty="0"/>
              <a:t>Interactivity with your data is important, but sometimes you’ll have to move it to a different server to run something overnight.</a:t>
            </a:r>
          </a:p>
          <a:p>
            <a:r>
              <a:rPr lang="en-US" dirty="0"/>
              <a:t>If you’re making your own counts matrix from Raw data it’s a different task.</a:t>
            </a:r>
          </a:p>
          <a:p>
            <a:pPr lvl="1"/>
            <a:r>
              <a:rPr lang="en-US" dirty="0"/>
              <a:t>Suited to local HPC clusters</a:t>
            </a:r>
          </a:p>
          <a:p>
            <a:pPr lvl="1"/>
            <a:r>
              <a:rPr lang="en-US" dirty="0"/>
              <a:t>More data on disk, less ram needs.</a:t>
            </a:r>
          </a:p>
          <a:p>
            <a:pPr marL="76200" indent="0" algn="ctr">
              <a:buNone/>
            </a:pPr>
            <a:r>
              <a:rPr lang="en-US" b="1" dirty="0">
                <a:solidFill>
                  <a:schemeClr val="accent5">
                    <a:lumMod val="75000"/>
                  </a:schemeClr>
                </a:solidFill>
              </a:rPr>
              <a:t>Where to get compute? </a:t>
            </a:r>
            <a:r>
              <a:rPr lang="en-US" dirty="0"/>
              <a:t>See what what are your colleagues using? resources are available at your </a:t>
            </a:r>
            <a:r>
              <a:rPr lang="en-US" dirty="0" err="1"/>
              <a:t>uni</a:t>
            </a:r>
            <a:r>
              <a:rPr lang="en-US" dirty="0"/>
              <a:t>, </a:t>
            </a:r>
          </a:p>
        </p:txBody>
      </p:sp>
    </p:spTree>
    <p:extLst>
      <p:ext uri="{BB962C8B-B14F-4D97-AF65-F5344CB8AC3E}">
        <p14:creationId xmlns:p14="http://schemas.microsoft.com/office/powerpoint/2010/main" val="47552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14">
            <a:extLst>
              <a:ext uri="{FF2B5EF4-FFF2-40B4-BE49-F238E27FC236}">
                <a16:creationId xmlns:a16="http://schemas.microsoft.com/office/drawing/2014/main" id="{76B7DA28-0410-6209-FF81-2EF15C7D363B}"/>
              </a:ext>
            </a:extLst>
          </p:cNvPr>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997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549300" y="864016"/>
            <a:ext cx="11274800" cy="1123600"/>
          </a:xfrm>
          <a:prstGeom prst="rect">
            <a:avLst/>
          </a:prstGeom>
          <a:noFill/>
          <a:ln>
            <a:noFill/>
          </a:ln>
        </p:spPr>
        <p:txBody>
          <a:bodyPr spcFirstLastPara="1" wrap="square" lIns="50800" tIns="25400" rIns="50800" bIns="25400" anchor="t" anchorCtr="0">
            <a:noAutofit/>
          </a:bodyPr>
          <a:lstStyle/>
          <a:p>
            <a:pPr algn="ctr">
              <a:buClr>
                <a:srgbClr val="000000"/>
              </a:buClr>
            </a:pPr>
            <a:r>
              <a:rPr lang="en-GB" sz="4000" dirty="0">
                <a:solidFill>
                  <a:srgbClr val="104388"/>
                </a:solidFill>
                <a:latin typeface="Nunito"/>
                <a:ea typeface="Nunito"/>
                <a:cs typeface="Nunito"/>
                <a:sym typeface="Nunito"/>
              </a:rPr>
              <a:t>Single cell </a:t>
            </a:r>
            <a:r>
              <a:rPr lang="en-GB" sz="4000" dirty="0" err="1">
                <a:solidFill>
                  <a:srgbClr val="104388"/>
                </a:solidFill>
                <a:latin typeface="Nunito"/>
                <a:ea typeface="Nunito"/>
                <a:cs typeface="Nunito"/>
                <a:sym typeface="Nunito"/>
              </a:rPr>
              <a:t>RNAseq</a:t>
            </a:r>
            <a:r>
              <a:rPr lang="en-GB" sz="4000" dirty="0">
                <a:solidFill>
                  <a:srgbClr val="104388"/>
                </a:solidFill>
                <a:latin typeface="Nunito"/>
                <a:ea typeface="Nunito"/>
                <a:cs typeface="Nunito"/>
                <a:sym typeface="Nunito"/>
              </a:rPr>
              <a:t> analysis in R:</a:t>
            </a:r>
          </a:p>
          <a:p>
            <a:pPr algn="ctr">
              <a:buClr>
                <a:srgbClr val="000000"/>
              </a:buClr>
            </a:pPr>
            <a:r>
              <a:rPr lang="en-GB" sz="4000" dirty="0">
                <a:solidFill>
                  <a:srgbClr val="104388"/>
                </a:solidFill>
                <a:latin typeface="Nunito"/>
                <a:ea typeface="Nunito"/>
                <a:cs typeface="Nunito"/>
                <a:sym typeface="Nunito"/>
              </a:rPr>
              <a:t>Normalization and Scale</a:t>
            </a:r>
            <a:endParaRPr sz="4000" dirty="0">
              <a:solidFill>
                <a:srgbClr val="104388"/>
              </a:solidFill>
              <a:latin typeface="Nunito"/>
              <a:ea typeface="Nunito"/>
              <a:cs typeface="Nunito"/>
              <a:sym typeface="Nunito"/>
            </a:endParaRPr>
          </a:p>
          <a:p>
            <a:pPr algn="ctr">
              <a:buClr>
                <a:srgbClr val="000000"/>
              </a:buClr>
            </a:pPr>
            <a:endParaRPr sz="4000" dirty="0">
              <a:solidFill>
                <a:srgbClr val="104388"/>
              </a:solidFill>
              <a:latin typeface="Nunito"/>
              <a:ea typeface="Nunito"/>
              <a:cs typeface="Nunito"/>
              <a:sym typeface="Nunito"/>
            </a:endParaRPr>
          </a:p>
          <a:p>
            <a:pPr algn="ctr">
              <a:buClr>
                <a:srgbClr val="000000"/>
              </a:buClr>
            </a:pPr>
            <a:endParaRPr sz="4000" b="1" dirty="0">
              <a:solidFill>
                <a:srgbClr val="104388"/>
              </a:solidFill>
              <a:latin typeface="Nunito"/>
              <a:ea typeface="Nunito"/>
              <a:cs typeface="Nunito"/>
              <a:sym typeface="Nunito"/>
            </a:endParaRPr>
          </a:p>
          <a:p>
            <a:pPr algn="ctr"/>
            <a:r>
              <a:rPr lang="en-GB" sz="2667" dirty="0">
                <a:latin typeface="Nunito"/>
                <a:ea typeface="Nunito"/>
                <a:cs typeface="Nunito"/>
                <a:sym typeface="Nunito"/>
              </a:rPr>
              <a:t>26 and 27 September 2023</a:t>
            </a:r>
            <a:endParaRPr sz="2667" dirty="0">
              <a:latin typeface="Nunito"/>
              <a:ea typeface="Nunito"/>
              <a:cs typeface="Nunito"/>
              <a:sym typeface="Nunito"/>
            </a:endParaRPr>
          </a:p>
          <a:p>
            <a:pPr algn="ctr"/>
            <a:endParaRPr sz="2400" dirty="0">
              <a:solidFill>
                <a:srgbClr val="146899"/>
              </a:solidFill>
              <a:latin typeface="Nunito"/>
              <a:ea typeface="Nunito"/>
              <a:cs typeface="Nunito"/>
              <a:sym typeface="Nunito"/>
            </a:endParaRPr>
          </a:p>
          <a:p>
            <a:pPr algn="ctr"/>
            <a:endParaRPr sz="2400" dirty="0">
              <a:solidFill>
                <a:srgbClr val="FF0000"/>
              </a:solidFill>
              <a:latin typeface="Nunito"/>
              <a:ea typeface="Nunito"/>
              <a:cs typeface="Nunito"/>
              <a:sym typeface="Nunito"/>
            </a:endParaRPr>
          </a:p>
          <a:p>
            <a:pPr algn="ctr"/>
            <a:endParaRPr sz="2400" dirty="0">
              <a:solidFill>
                <a:schemeClr val="dk1"/>
              </a:solidFill>
              <a:latin typeface="Nunito"/>
              <a:ea typeface="Nunito"/>
              <a:cs typeface="Nunito"/>
              <a:sym typeface="Nunito"/>
            </a:endParaRPr>
          </a:p>
        </p:txBody>
      </p:sp>
      <p:pic>
        <p:nvPicPr>
          <p:cNvPr id="124" name="Google Shape;124;p19"/>
          <p:cNvPicPr preferRelativeResize="0"/>
          <p:nvPr/>
        </p:nvPicPr>
        <p:blipFill rotWithShape="1">
          <a:blip r:embed="rId3">
            <a:alphaModFix/>
          </a:blip>
          <a:srcRect/>
          <a:stretch/>
        </p:blipFill>
        <p:spPr>
          <a:xfrm>
            <a:off x="267100" y="5524901"/>
            <a:ext cx="1606800" cy="479633"/>
          </a:xfrm>
          <a:prstGeom prst="rect">
            <a:avLst/>
          </a:prstGeom>
          <a:noFill/>
          <a:ln>
            <a:noFill/>
          </a:ln>
        </p:spPr>
      </p:pic>
      <p:grpSp>
        <p:nvGrpSpPr>
          <p:cNvPr id="125" name="Google Shape;125;p19"/>
          <p:cNvGrpSpPr/>
          <p:nvPr/>
        </p:nvGrpSpPr>
        <p:grpSpPr>
          <a:xfrm>
            <a:off x="4186700" y="3409514"/>
            <a:ext cx="4000000" cy="1821399"/>
            <a:chOff x="3140025" y="3471535"/>
            <a:chExt cx="3000000" cy="1366049"/>
          </a:xfrm>
        </p:grpSpPr>
        <p:pic>
          <p:nvPicPr>
            <p:cNvPr id="126" name="Google Shape;126;p19">
              <a:hlinkClick r:id="rId4"/>
            </p:cNvPr>
            <p:cNvPicPr preferRelativeResize="0"/>
            <p:nvPr/>
          </p:nvPicPr>
          <p:blipFill>
            <a:blip r:embed="rId5">
              <a:alphaModFix/>
            </a:blip>
            <a:stretch>
              <a:fillRect/>
            </a:stretch>
          </p:blipFill>
          <p:spPr>
            <a:xfrm>
              <a:off x="4743225" y="4164613"/>
              <a:ext cx="330376" cy="330376"/>
            </a:xfrm>
            <a:prstGeom prst="rect">
              <a:avLst/>
            </a:prstGeom>
            <a:noFill/>
            <a:ln>
              <a:noFill/>
            </a:ln>
          </p:spPr>
        </p:pic>
        <p:sp>
          <p:nvSpPr>
            <p:cNvPr id="127" name="Google Shape;127;p19"/>
            <p:cNvSpPr txBox="1"/>
            <p:nvPr/>
          </p:nvSpPr>
          <p:spPr>
            <a:xfrm>
              <a:off x="3140025" y="3471535"/>
              <a:ext cx="3000000" cy="738634"/>
            </a:xfrm>
            <a:prstGeom prst="rect">
              <a:avLst/>
            </a:prstGeom>
            <a:noFill/>
            <a:ln>
              <a:noFill/>
            </a:ln>
          </p:spPr>
          <p:txBody>
            <a:bodyPr spcFirstLastPara="1" wrap="square" lIns="121900" tIns="121900" rIns="121900" bIns="121900" anchor="t" anchorCtr="0">
              <a:spAutoFit/>
            </a:bodyPr>
            <a:lstStyle/>
            <a:p>
              <a:pPr algn="ctr">
                <a:lnSpc>
                  <a:spcPct val="200000"/>
                </a:lnSpc>
              </a:pPr>
              <a:r>
                <a:rPr lang="en-GB" sz="2400">
                  <a:solidFill>
                    <a:srgbClr val="146899"/>
                  </a:solidFill>
                  <a:latin typeface="Nunito"/>
                  <a:ea typeface="Nunito"/>
                  <a:cs typeface="Nunito"/>
                  <a:sym typeface="Nunito"/>
                </a:rPr>
                <a:t>biocommons.org.au                </a:t>
              </a:r>
              <a:endParaRPr sz="2400"/>
            </a:p>
          </p:txBody>
        </p:sp>
        <p:sp>
          <p:nvSpPr>
            <p:cNvPr id="128" name="Google Shape;128;p19"/>
            <p:cNvSpPr txBox="1"/>
            <p:nvPr/>
          </p:nvSpPr>
          <p:spPr>
            <a:xfrm>
              <a:off x="3140025" y="4098950"/>
              <a:ext cx="1603200" cy="738634"/>
            </a:xfrm>
            <a:prstGeom prst="rect">
              <a:avLst/>
            </a:prstGeom>
            <a:noFill/>
            <a:ln>
              <a:noFill/>
            </a:ln>
          </p:spPr>
          <p:txBody>
            <a:bodyPr spcFirstLastPara="1" wrap="square" lIns="121900" tIns="121900" rIns="121900" bIns="121900" anchor="t" anchorCtr="0">
              <a:spAutoFit/>
            </a:bodyPr>
            <a:lstStyle/>
            <a:p>
              <a:pPr>
                <a:lnSpc>
                  <a:spcPct val="200000"/>
                </a:lnSpc>
              </a:pPr>
              <a:r>
                <a:rPr lang="en-GB" sz="2400">
                  <a:solidFill>
                    <a:schemeClr val="dk2"/>
                  </a:solidFill>
                  <a:latin typeface="Nunito"/>
                  <a:ea typeface="Nunito"/>
                  <a:cs typeface="Nunito"/>
                  <a:sym typeface="Nunito"/>
                </a:rPr>
                <a:t>Follow us on:</a:t>
              </a:r>
              <a:r>
                <a:rPr lang="en-GB" sz="2400">
                  <a:solidFill>
                    <a:srgbClr val="146899"/>
                  </a:solidFill>
                  <a:latin typeface="Nunito"/>
                  <a:ea typeface="Nunito"/>
                  <a:cs typeface="Nunito"/>
                  <a:sym typeface="Nunito"/>
                </a:rPr>
                <a:t> </a:t>
              </a:r>
              <a:endParaRPr sz="2400"/>
            </a:p>
          </p:txBody>
        </p:sp>
        <p:pic>
          <p:nvPicPr>
            <p:cNvPr id="129" name="Google Shape;129;p19">
              <a:hlinkClick r:id="rId6"/>
            </p:cNvPr>
            <p:cNvPicPr preferRelativeResize="0"/>
            <p:nvPr/>
          </p:nvPicPr>
          <p:blipFill>
            <a:blip r:embed="rId7">
              <a:alphaModFix/>
            </a:blip>
            <a:stretch>
              <a:fillRect/>
            </a:stretch>
          </p:blipFill>
          <p:spPr>
            <a:xfrm>
              <a:off x="5206749" y="4197449"/>
              <a:ext cx="264700" cy="264700"/>
            </a:xfrm>
            <a:prstGeom prst="rect">
              <a:avLst/>
            </a:prstGeom>
            <a:noFill/>
            <a:ln>
              <a:noFill/>
            </a:ln>
          </p:spPr>
        </p:pic>
        <p:pic>
          <p:nvPicPr>
            <p:cNvPr id="130" name="Google Shape;130;p19">
              <a:hlinkClick r:id="rId8"/>
            </p:cNvPr>
            <p:cNvPicPr preferRelativeResize="0"/>
            <p:nvPr/>
          </p:nvPicPr>
          <p:blipFill>
            <a:blip r:embed="rId9">
              <a:alphaModFix/>
            </a:blip>
            <a:stretch>
              <a:fillRect/>
            </a:stretch>
          </p:blipFill>
          <p:spPr>
            <a:xfrm>
              <a:off x="5535625" y="4032863"/>
              <a:ext cx="593874" cy="593874"/>
            </a:xfrm>
            <a:prstGeom prst="rect">
              <a:avLst/>
            </a:prstGeom>
            <a:noFill/>
            <a:ln>
              <a:noFill/>
            </a:ln>
          </p:spPr>
        </p:pic>
      </p:grpSp>
      <p:pic>
        <p:nvPicPr>
          <p:cNvPr id="131" name="Google Shape;131;p19"/>
          <p:cNvPicPr preferRelativeResize="0"/>
          <p:nvPr/>
        </p:nvPicPr>
        <p:blipFill>
          <a:blip r:embed="rId10">
            <a:alphaModFix/>
          </a:blip>
          <a:stretch>
            <a:fillRect/>
          </a:stretch>
        </p:blipFill>
        <p:spPr>
          <a:xfrm>
            <a:off x="1873900" y="5771217"/>
            <a:ext cx="1531467" cy="466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RNAseq </a:t>
            </a:r>
            <a:r>
              <a:rPr lang="en-US" sz="6000" b="1" dirty="0">
                <a:solidFill>
                  <a:srgbClr val="02528A"/>
                </a:solidFill>
                <a:latin typeface="Calibri"/>
                <a:ea typeface="Calibri"/>
                <a:cs typeface="Calibri"/>
                <a:sym typeface="Calibri"/>
              </a:rPr>
              <a:t>Analysis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Cells can have different sequencing depth</a:t>
            </a:r>
          </a:p>
        </p:txBody>
      </p:sp>
      <p:grpSp>
        <p:nvGrpSpPr>
          <p:cNvPr id="11" name="Group 10">
            <a:extLst>
              <a:ext uri="{FF2B5EF4-FFF2-40B4-BE49-F238E27FC236}">
                <a16:creationId xmlns:a16="http://schemas.microsoft.com/office/drawing/2014/main" id="{C9407F46-83F6-F176-29D8-D90F39FC56FD}"/>
              </a:ext>
            </a:extLst>
          </p:cNvPr>
          <p:cNvGrpSpPr/>
          <p:nvPr/>
        </p:nvGrpSpPr>
        <p:grpSpPr>
          <a:xfrm>
            <a:off x="3019378" y="2775041"/>
            <a:ext cx="4597400" cy="2217028"/>
            <a:chOff x="3797300" y="2738365"/>
            <a:chExt cx="4597400" cy="2217028"/>
          </a:xfrm>
        </p:grpSpPr>
        <p:pic>
          <p:nvPicPr>
            <p:cNvPr id="5" name="Picture 4" descr="A graph of a number of reads per cell&#10;&#10;Description automatically generated">
              <a:extLst>
                <a:ext uri="{FF2B5EF4-FFF2-40B4-BE49-F238E27FC236}">
                  <a16:creationId xmlns:a16="http://schemas.microsoft.com/office/drawing/2014/main" id="{6E2E55C8-1F3E-C090-765B-6AFDEB364D03}"/>
                </a:ext>
              </a:extLst>
            </p:cNvPr>
            <p:cNvPicPr>
              <a:picLocks noChangeAspect="1"/>
            </p:cNvPicPr>
            <p:nvPr/>
          </p:nvPicPr>
          <p:blipFill rotWithShape="1">
            <a:blip r:embed="rId2"/>
            <a:srcRect t="15795"/>
            <a:stretch/>
          </p:blipFill>
          <p:spPr>
            <a:xfrm>
              <a:off x="3797300" y="2738365"/>
              <a:ext cx="4597400" cy="2192267"/>
            </a:xfrm>
            <a:prstGeom prst="rect">
              <a:avLst/>
            </a:prstGeom>
          </p:spPr>
        </p:pic>
        <p:sp>
          <p:nvSpPr>
            <p:cNvPr id="6" name="TextBox 5">
              <a:extLst>
                <a:ext uri="{FF2B5EF4-FFF2-40B4-BE49-F238E27FC236}">
                  <a16:creationId xmlns:a16="http://schemas.microsoft.com/office/drawing/2014/main" id="{C4468C7F-3A43-5298-FC95-6FDE021983E5}"/>
                </a:ext>
              </a:extLst>
            </p:cNvPr>
            <p:cNvSpPr txBox="1"/>
            <p:nvPr/>
          </p:nvSpPr>
          <p:spPr>
            <a:xfrm>
              <a:off x="4180727" y="4678394"/>
              <a:ext cx="3795013" cy="276999"/>
            </a:xfrm>
            <a:prstGeom prst="rect">
              <a:avLst/>
            </a:prstGeom>
            <a:solidFill>
              <a:schemeClr val="bg1"/>
            </a:solidFill>
          </p:spPr>
          <p:txBody>
            <a:bodyPr wrap="none" rtlCol="0">
              <a:spAutoFit/>
            </a:bodyPr>
            <a:lstStyle/>
            <a:p>
              <a:r>
                <a:rPr lang="en-US" sz="1200" dirty="0"/>
                <a:t>Number of Reads per Cell/ Library size/ Sequencing Depth</a:t>
              </a:r>
            </a:p>
          </p:txBody>
        </p:sp>
      </p:gr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3"/>
          <a:stretch>
            <a:fillRect/>
          </a:stretch>
        </p:blipFill>
        <p:spPr>
          <a:xfrm>
            <a:off x="2548747" y="1297759"/>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4"/>
          <a:stretch>
            <a:fillRect/>
          </a:stretch>
        </p:blipFill>
        <p:spPr>
          <a:xfrm>
            <a:off x="7251480" y="2775041"/>
            <a:ext cx="4792638" cy="1802786"/>
          </a:xfrm>
          <a:prstGeom prst="rect">
            <a:avLst/>
          </a:prstGeom>
        </p:spPr>
      </p:pic>
      <p:sp>
        <p:nvSpPr>
          <p:cNvPr id="3" name="Oval 2">
            <a:extLst>
              <a:ext uri="{FF2B5EF4-FFF2-40B4-BE49-F238E27FC236}">
                <a16:creationId xmlns:a16="http://schemas.microsoft.com/office/drawing/2014/main" id="{D81F57FC-C5D7-B00F-3603-E4A7BB0572FF}"/>
              </a:ext>
            </a:extLst>
          </p:cNvPr>
          <p:cNvSpPr/>
          <p:nvPr/>
        </p:nvSpPr>
        <p:spPr>
          <a:xfrm>
            <a:off x="6143411" y="4051246"/>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9719E1-063F-F656-0831-5662CFEDFD62}"/>
              </a:ext>
            </a:extLst>
          </p:cNvPr>
          <p:cNvSpPr/>
          <p:nvPr/>
        </p:nvSpPr>
        <p:spPr>
          <a:xfrm>
            <a:off x="3565252" y="3955544"/>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52F6A5-827B-6B84-B0FD-4D26F4C9F2DF}"/>
              </a:ext>
            </a:extLst>
          </p:cNvPr>
          <p:cNvSpPr/>
          <p:nvPr/>
        </p:nvSpPr>
        <p:spPr>
          <a:xfrm>
            <a:off x="4224733" y="2775042"/>
            <a:ext cx="377558" cy="15723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D60CE7E-5668-DE9D-E58A-27574A19249C}"/>
              </a:ext>
            </a:extLst>
          </p:cNvPr>
          <p:cNvSpPr txBox="1"/>
          <p:nvPr/>
        </p:nvSpPr>
        <p:spPr>
          <a:xfrm rot="16200000">
            <a:off x="2175661" y="3232195"/>
            <a:ext cx="1740893" cy="307777"/>
          </a:xfrm>
          <a:prstGeom prst="rect">
            <a:avLst/>
          </a:prstGeom>
          <a:solidFill>
            <a:schemeClr val="bg1"/>
          </a:solidFill>
        </p:spPr>
        <p:txBody>
          <a:bodyPr wrap="square">
            <a:spAutoFit/>
          </a:bodyPr>
          <a:lstStyle/>
          <a:p>
            <a:r>
              <a:rPr lang="en-US" sz="1400" dirty="0"/>
              <a:t>Number of Cell</a:t>
            </a:r>
          </a:p>
        </p:txBody>
      </p:sp>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5"/>
          <a:stretch>
            <a:fillRect/>
          </a:stretch>
        </p:blipFill>
        <p:spPr>
          <a:xfrm>
            <a:off x="454712" y="5564541"/>
            <a:ext cx="4845600" cy="493533"/>
          </a:xfrm>
          <a:prstGeom prst="rect">
            <a:avLst/>
          </a:prstGeom>
        </p:spPr>
      </p:pic>
      <p:sp>
        <p:nvSpPr>
          <p:cNvPr id="14" name="Down Arrow 13">
            <a:extLst>
              <a:ext uri="{FF2B5EF4-FFF2-40B4-BE49-F238E27FC236}">
                <a16:creationId xmlns:a16="http://schemas.microsoft.com/office/drawing/2014/main" id="{1E627582-E101-F06B-D36A-EA32E9F13FBB}"/>
              </a:ext>
            </a:extLst>
          </p:cNvPr>
          <p:cNvSpPr/>
          <p:nvPr/>
        </p:nvSpPr>
        <p:spPr>
          <a:xfrm rot="2185208">
            <a:off x="3125948" y="4309300"/>
            <a:ext cx="137495" cy="106193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A28C405-A115-524F-BFFC-6211BD8C6FB4}"/>
              </a:ext>
            </a:extLst>
          </p:cNvPr>
          <p:cNvSpPr/>
          <p:nvPr/>
        </p:nvSpPr>
        <p:spPr>
          <a:xfrm rot="10800000">
            <a:off x="4356101" y="2116387"/>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63E065C-61A7-5999-B996-8734FBF633A1}"/>
              </a:ext>
            </a:extLst>
          </p:cNvPr>
          <p:cNvSpPr/>
          <p:nvPr/>
        </p:nvSpPr>
        <p:spPr>
          <a:xfrm rot="14595547">
            <a:off x="6758550" y="3711429"/>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67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umns&#10;&#10;Description automatically generated">
            <a:extLst>
              <a:ext uri="{FF2B5EF4-FFF2-40B4-BE49-F238E27FC236}">
                <a16:creationId xmlns:a16="http://schemas.microsoft.com/office/drawing/2014/main" id="{0859398B-CB5E-5D62-953F-F53B0020D1E7}"/>
              </a:ext>
            </a:extLst>
          </p:cNvPr>
          <p:cNvPicPr>
            <a:picLocks noChangeAspect="1"/>
          </p:cNvPicPr>
          <p:nvPr/>
        </p:nvPicPr>
        <p:blipFill rotWithShape="1">
          <a:blip r:embed="rId2"/>
          <a:srcRect t="13045" b="11627"/>
          <a:stretch/>
        </p:blipFill>
        <p:spPr>
          <a:xfrm>
            <a:off x="5538945" y="3898665"/>
            <a:ext cx="5737052" cy="2447310"/>
          </a:xfrm>
          <a:prstGeom prst="rect">
            <a:avLst/>
          </a:prstGeom>
        </p:spPr>
      </p:pic>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1004323" y="103801"/>
            <a:ext cx="10515600" cy="1325563"/>
          </a:xfrm>
        </p:spPr>
        <p:txBody>
          <a:bodyPr/>
          <a:lstStyle/>
          <a:p>
            <a:r>
              <a:rPr lang="en-US" dirty="0"/>
              <a:t>Comparing raw counts can be misleading</a:t>
            </a:r>
          </a:p>
        </p:txBody>
      </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rotWithShape="1">
          <a:blip r:embed="rId3"/>
          <a:srcRect r="84106"/>
          <a:stretch/>
        </p:blipFill>
        <p:spPr>
          <a:xfrm>
            <a:off x="1993436" y="1744302"/>
            <a:ext cx="1284068" cy="1823360"/>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rotWithShape="1">
          <a:blip r:embed="rId4"/>
          <a:srcRect l="1" r="84105"/>
          <a:stretch/>
        </p:blipFill>
        <p:spPr>
          <a:xfrm>
            <a:off x="3473036" y="1744302"/>
            <a:ext cx="1284070" cy="303893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rotWithShape="1">
          <a:blip r:embed="rId5"/>
          <a:srcRect t="1" r="84280" b="-18339"/>
          <a:stretch/>
        </p:blipFill>
        <p:spPr>
          <a:xfrm>
            <a:off x="513835" y="1744302"/>
            <a:ext cx="1284068" cy="984514"/>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700610" y="1435427"/>
            <a:ext cx="761747" cy="369332"/>
          </a:xfrm>
          <a:prstGeom prst="rect">
            <a:avLst/>
          </a:prstGeom>
          <a:noFill/>
        </p:spPr>
        <p:txBody>
          <a:bodyPr wrap="squar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182850" y="1435427"/>
            <a:ext cx="761747" cy="369332"/>
          </a:xfrm>
          <a:prstGeom prst="rect">
            <a:avLst/>
          </a:prstGeom>
          <a:noFill/>
        </p:spPr>
        <p:txBody>
          <a:bodyPr wrap="squar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3665089" y="1435427"/>
            <a:ext cx="761747" cy="369332"/>
          </a:xfrm>
          <a:prstGeom prst="rect">
            <a:avLst/>
          </a:prstGeom>
          <a:noFill/>
        </p:spPr>
        <p:txBody>
          <a:bodyPr wrap="square" rtlCol="0">
            <a:spAutoFit/>
          </a:bodyPr>
          <a:lstStyle/>
          <a:p>
            <a:r>
              <a:rPr lang="en-US" dirty="0"/>
              <a:t>Cell_3</a:t>
            </a:r>
          </a:p>
        </p:txBody>
      </p:sp>
      <p:sp>
        <p:nvSpPr>
          <p:cNvPr id="3" name="TextBox 2">
            <a:extLst>
              <a:ext uri="{FF2B5EF4-FFF2-40B4-BE49-F238E27FC236}">
                <a16:creationId xmlns:a16="http://schemas.microsoft.com/office/drawing/2014/main" id="{30733693-2EB5-146D-0DF6-CFBA6E1A23E1}"/>
              </a:ext>
            </a:extLst>
          </p:cNvPr>
          <p:cNvSpPr txBox="1"/>
          <p:nvPr/>
        </p:nvSpPr>
        <p:spPr>
          <a:xfrm>
            <a:off x="5181078" y="1353564"/>
            <a:ext cx="6590987" cy="646331"/>
          </a:xfrm>
          <a:prstGeom prst="rect">
            <a:avLst/>
          </a:prstGeom>
          <a:noFill/>
        </p:spPr>
        <p:txBody>
          <a:bodyPr wrap="square" rtlCol="0">
            <a:spAutoFit/>
          </a:bodyPr>
          <a:lstStyle/>
          <a:p>
            <a:r>
              <a:rPr lang="en-US" dirty="0"/>
              <a:t>Normalization is required to avoid biases because of sequencing depth and make genes comparable</a:t>
            </a:r>
          </a:p>
        </p:txBody>
      </p:sp>
      <p:sp>
        <p:nvSpPr>
          <p:cNvPr id="4" name="TextBox 3">
            <a:extLst>
              <a:ext uri="{FF2B5EF4-FFF2-40B4-BE49-F238E27FC236}">
                <a16:creationId xmlns:a16="http://schemas.microsoft.com/office/drawing/2014/main" id="{FD819BC0-6B2F-E3C7-1F6C-7C84E7ADF34F}"/>
              </a:ext>
            </a:extLst>
          </p:cNvPr>
          <p:cNvSpPr txBox="1"/>
          <p:nvPr/>
        </p:nvSpPr>
        <p:spPr>
          <a:xfrm>
            <a:off x="5200129" y="2093884"/>
            <a:ext cx="6590987" cy="1477328"/>
          </a:xfrm>
          <a:prstGeom prst="rect">
            <a:avLst/>
          </a:prstGeom>
          <a:noFill/>
        </p:spPr>
        <p:txBody>
          <a:bodyPr wrap="square" rtlCol="0">
            <a:spAutoFit/>
          </a:bodyPr>
          <a:lstStyle/>
          <a:p>
            <a:r>
              <a:rPr lang="en-AU" b="0" i="1" dirty="0" err="1">
                <a:solidFill>
                  <a:srgbClr val="2C3E50"/>
                </a:solidFill>
                <a:effectLst/>
                <a:latin typeface="Calibri" panose="020F0502020204030204" pitchFamily="34" charset="0"/>
                <a:cs typeface="Calibri" panose="020F0502020204030204" pitchFamily="34" charset="0"/>
              </a:rPr>
              <a:t>LogNormalize</a:t>
            </a:r>
            <a:r>
              <a:rPr lang="en-AU" b="0" i="1" dirty="0">
                <a:solidFill>
                  <a:srgbClr val="2C3E50"/>
                </a:solidFill>
                <a:effectLst/>
                <a:latin typeface="Calibri" panose="020F0502020204030204" pitchFamily="34" charset="0"/>
                <a:cs typeface="Calibri" panose="020F0502020204030204" pitchFamily="34" charset="0"/>
              </a:rPr>
              <a:t>: </a:t>
            </a:r>
          </a:p>
          <a:p>
            <a:r>
              <a:rPr lang="en-AU" b="0" i="1" dirty="0">
                <a:solidFill>
                  <a:srgbClr val="2C3E50"/>
                </a:solidFill>
                <a:effectLst/>
                <a:latin typeface="Calibri" panose="020F0502020204030204" pitchFamily="34" charset="0"/>
                <a:cs typeface="Calibri" panose="020F0502020204030204" pitchFamily="34" charset="0"/>
              </a:rPr>
              <a:t>Feature counts for each cell are divided by the total counts for that cell and multiplied by the </a:t>
            </a:r>
            <a:r>
              <a:rPr lang="en-AU" b="0" i="1" dirty="0" err="1">
                <a:solidFill>
                  <a:srgbClr val="2C3E50"/>
                </a:solidFill>
                <a:effectLst/>
                <a:latin typeface="Calibri" panose="020F0502020204030204" pitchFamily="34" charset="0"/>
                <a:cs typeface="Calibri" panose="020F0502020204030204" pitchFamily="34" charset="0"/>
              </a:rPr>
              <a:t>scale.factor</a:t>
            </a:r>
            <a:r>
              <a:rPr lang="en-AU" b="0" i="1" dirty="0">
                <a:solidFill>
                  <a:srgbClr val="2C3E50"/>
                </a:solidFill>
                <a:effectLst/>
                <a:latin typeface="Calibri" panose="020F0502020204030204" pitchFamily="34" charset="0"/>
                <a:cs typeface="Calibri" panose="020F0502020204030204" pitchFamily="34" charset="0"/>
              </a:rPr>
              <a:t>. This is then natural-log transformed using log1p.</a:t>
            </a: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DBEF9F-D58E-0669-8A71-C3E428E1D71D}"/>
              </a:ext>
            </a:extLst>
          </p:cNvPr>
          <p:cNvSpPr txBox="1"/>
          <p:nvPr/>
        </p:nvSpPr>
        <p:spPr>
          <a:xfrm>
            <a:off x="5468749" y="3515225"/>
            <a:ext cx="6089039" cy="369332"/>
          </a:xfrm>
          <a:prstGeom prst="rect">
            <a:avLst/>
          </a:prstGeom>
          <a:noFill/>
        </p:spPr>
        <p:txBody>
          <a:bodyPr wrap="none" rtlCol="0">
            <a:spAutoFit/>
          </a:bodyPr>
          <a:lstStyle/>
          <a:p>
            <a:r>
              <a:rPr lang="en-US" dirty="0"/>
              <a:t>Log( Counts of </a:t>
            </a:r>
            <a:r>
              <a:rPr lang="en-US" dirty="0" err="1"/>
              <a:t>Gene_A</a:t>
            </a:r>
            <a:r>
              <a:rPr lang="en-US" dirty="0"/>
              <a:t>/Library Size Per Cell *</a:t>
            </a:r>
            <a:r>
              <a:rPr lang="en-AU" b="0" i="0" dirty="0">
                <a:solidFill>
                  <a:srgbClr val="2C3E50"/>
                </a:solidFill>
                <a:effectLst/>
                <a:latin typeface="Lato" panose="020F0502020204030204" pitchFamily="34" charset="0"/>
              </a:rPr>
              <a:t> </a:t>
            </a:r>
            <a:r>
              <a:rPr lang="en-AU" b="0" i="0" dirty="0" err="1">
                <a:solidFill>
                  <a:srgbClr val="2C3E50"/>
                </a:solidFill>
                <a:effectLst/>
                <a:latin typeface="Lato" panose="020F0502020204030204" pitchFamily="34" charset="0"/>
              </a:rPr>
              <a:t>scale.factor</a:t>
            </a:r>
            <a:r>
              <a:rPr lang="en-AU" b="0" i="0" dirty="0">
                <a:solidFill>
                  <a:srgbClr val="2C3E50"/>
                </a:solidFill>
                <a:effectLst/>
                <a:latin typeface="Lato" panose="020F0502020204030204" pitchFamily="34" charset="0"/>
              </a:rPr>
              <a:t> + 1</a:t>
            </a:r>
            <a:r>
              <a:rPr lang="en-US" dirty="0"/>
              <a:t>)</a:t>
            </a:r>
          </a:p>
        </p:txBody>
      </p:sp>
      <p:pic>
        <p:nvPicPr>
          <p:cNvPr id="12" name="Picture 11">
            <a:extLst>
              <a:ext uri="{FF2B5EF4-FFF2-40B4-BE49-F238E27FC236}">
                <a16:creationId xmlns:a16="http://schemas.microsoft.com/office/drawing/2014/main" id="{67839120-6AA0-11E4-0652-728422C263E2}"/>
              </a:ext>
            </a:extLst>
          </p:cNvPr>
          <p:cNvPicPr>
            <a:picLocks noChangeAspect="1"/>
          </p:cNvPicPr>
          <p:nvPr/>
        </p:nvPicPr>
        <p:blipFill rotWithShape="1">
          <a:blip r:embed="rId5"/>
          <a:srcRect t="1" r="84280" b="-18339"/>
          <a:stretch/>
        </p:blipFill>
        <p:spPr>
          <a:xfrm>
            <a:off x="599397" y="5702862"/>
            <a:ext cx="1284068" cy="984514"/>
          </a:xfrm>
          <a:prstGeom prst="rect">
            <a:avLst/>
          </a:prstGeom>
        </p:spPr>
      </p:pic>
      <p:sp>
        <p:nvSpPr>
          <p:cNvPr id="13" name="TextBox 12">
            <a:extLst>
              <a:ext uri="{FF2B5EF4-FFF2-40B4-BE49-F238E27FC236}">
                <a16:creationId xmlns:a16="http://schemas.microsoft.com/office/drawing/2014/main" id="{200DAE59-B9DF-02FE-A149-56C2A6ACFF30}"/>
              </a:ext>
            </a:extLst>
          </p:cNvPr>
          <p:cNvSpPr txBox="1"/>
          <p:nvPr/>
        </p:nvSpPr>
        <p:spPr>
          <a:xfrm>
            <a:off x="774995" y="5420752"/>
            <a:ext cx="761747" cy="369332"/>
          </a:xfrm>
          <a:prstGeom prst="rect">
            <a:avLst/>
          </a:prstGeom>
          <a:noFill/>
        </p:spPr>
        <p:txBody>
          <a:bodyPr wrap="none" rtlCol="0">
            <a:spAutoFit/>
          </a:bodyPr>
          <a:lstStyle/>
          <a:p>
            <a:r>
              <a:rPr lang="en-US" dirty="0"/>
              <a:t>Cell_1</a:t>
            </a:r>
          </a:p>
        </p:txBody>
      </p:sp>
      <p:sp>
        <p:nvSpPr>
          <p:cNvPr id="14" name="TextBox 13">
            <a:extLst>
              <a:ext uri="{FF2B5EF4-FFF2-40B4-BE49-F238E27FC236}">
                <a16:creationId xmlns:a16="http://schemas.microsoft.com/office/drawing/2014/main" id="{360467C7-A919-BAE2-62C4-25B53B43866B}"/>
              </a:ext>
            </a:extLst>
          </p:cNvPr>
          <p:cNvSpPr txBox="1"/>
          <p:nvPr/>
        </p:nvSpPr>
        <p:spPr>
          <a:xfrm>
            <a:off x="2034928" y="5420752"/>
            <a:ext cx="761747" cy="369332"/>
          </a:xfrm>
          <a:prstGeom prst="rect">
            <a:avLst/>
          </a:prstGeom>
          <a:noFill/>
        </p:spPr>
        <p:txBody>
          <a:bodyPr wrap="none" rtlCol="0">
            <a:spAutoFit/>
          </a:bodyPr>
          <a:lstStyle/>
          <a:p>
            <a:r>
              <a:rPr lang="en-US" dirty="0"/>
              <a:t>Cell_2</a:t>
            </a:r>
          </a:p>
        </p:txBody>
      </p:sp>
      <p:sp>
        <p:nvSpPr>
          <p:cNvPr id="15" name="TextBox 14">
            <a:extLst>
              <a:ext uri="{FF2B5EF4-FFF2-40B4-BE49-F238E27FC236}">
                <a16:creationId xmlns:a16="http://schemas.microsoft.com/office/drawing/2014/main" id="{295C0547-0DD4-A277-D511-8449B79F80D5}"/>
              </a:ext>
            </a:extLst>
          </p:cNvPr>
          <p:cNvSpPr txBox="1"/>
          <p:nvPr/>
        </p:nvSpPr>
        <p:spPr>
          <a:xfrm>
            <a:off x="3479617" y="5420752"/>
            <a:ext cx="761747" cy="369332"/>
          </a:xfrm>
          <a:prstGeom prst="rect">
            <a:avLst/>
          </a:prstGeom>
          <a:noFill/>
        </p:spPr>
        <p:txBody>
          <a:bodyPr wrap="none" rtlCol="0">
            <a:spAutoFit/>
          </a:bodyPr>
          <a:lstStyle/>
          <a:p>
            <a:r>
              <a:rPr lang="en-US" dirty="0"/>
              <a:t>Cell_3</a:t>
            </a:r>
          </a:p>
        </p:txBody>
      </p:sp>
      <p:pic>
        <p:nvPicPr>
          <p:cNvPr id="16" name="Picture 15">
            <a:extLst>
              <a:ext uri="{FF2B5EF4-FFF2-40B4-BE49-F238E27FC236}">
                <a16:creationId xmlns:a16="http://schemas.microsoft.com/office/drawing/2014/main" id="{56AA7F04-C127-2E9F-A248-927CC7CB6022}"/>
              </a:ext>
            </a:extLst>
          </p:cNvPr>
          <p:cNvPicPr>
            <a:picLocks noChangeAspect="1"/>
          </p:cNvPicPr>
          <p:nvPr/>
        </p:nvPicPr>
        <p:blipFill rotWithShape="1">
          <a:blip r:embed="rId5"/>
          <a:srcRect t="1" r="84280" b="-18339"/>
          <a:stretch/>
        </p:blipFill>
        <p:spPr>
          <a:xfrm>
            <a:off x="1938450" y="5702862"/>
            <a:ext cx="1284068" cy="984514"/>
          </a:xfrm>
          <a:prstGeom prst="rect">
            <a:avLst/>
          </a:prstGeom>
        </p:spPr>
      </p:pic>
      <p:pic>
        <p:nvPicPr>
          <p:cNvPr id="20" name="Picture 19">
            <a:extLst>
              <a:ext uri="{FF2B5EF4-FFF2-40B4-BE49-F238E27FC236}">
                <a16:creationId xmlns:a16="http://schemas.microsoft.com/office/drawing/2014/main" id="{81435872-49B2-4A3F-1A2E-5F5A7AEBD517}"/>
              </a:ext>
            </a:extLst>
          </p:cNvPr>
          <p:cNvPicPr>
            <a:picLocks noChangeAspect="1"/>
          </p:cNvPicPr>
          <p:nvPr/>
        </p:nvPicPr>
        <p:blipFill rotWithShape="1">
          <a:blip r:embed="rId5"/>
          <a:srcRect t="1" r="84280" b="-18339"/>
          <a:stretch/>
        </p:blipFill>
        <p:spPr>
          <a:xfrm>
            <a:off x="3277504" y="5702862"/>
            <a:ext cx="1284068" cy="984514"/>
          </a:xfrm>
          <a:prstGeom prst="rect">
            <a:avLst/>
          </a:prstGeom>
        </p:spPr>
      </p:pic>
      <p:sp>
        <p:nvSpPr>
          <p:cNvPr id="24" name="TextBox 23">
            <a:extLst>
              <a:ext uri="{FF2B5EF4-FFF2-40B4-BE49-F238E27FC236}">
                <a16:creationId xmlns:a16="http://schemas.microsoft.com/office/drawing/2014/main" id="{0050D591-4439-263E-DE1B-D6256042167D}"/>
              </a:ext>
            </a:extLst>
          </p:cNvPr>
          <p:cNvSpPr txBox="1"/>
          <p:nvPr/>
        </p:nvSpPr>
        <p:spPr>
          <a:xfrm>
            <a:off x="361487" y="1168898"/>
            <a:ext cx="1285673" cy="369332"/>
          </a:xfrm>
          <a:prstGeom prst="rect">
            <a:avLst/>
          </a:prstGeom>
          <a:noFill/>
        </p:spPr>
        <p:txBody>
          <a:bodyPr wrap="none" rtlCol="0">
            <a:spAutoFit/>
          </a:bodyPr>
          <a:lstStyle/>
          <a:p>
            <a:r>
              <a:rPr lang="en-US" b="1" dirty="0"/>
              <a:t>Raw counts</a:t>
            </a:r>
          </a:p>
        </p:txBody>
      </p:sp>
      <p:sp>
        <p:nvSpPr>
          <p:cNvPr id="25" name="TextBox 24">
            <a:extLst>
              <a:ext uri="{FF2B5EF4-FFF2-40B4-BE49-F238E27FC236}">
                <a16:creationId xmlns:a16="http://schemas.microsoft.com/office/drawing/2014/main" id="{863836FD-8643-43B7-4B88-9388FAC74E54}"/>
              </a:ext>
            </a:extLst>
          </p:cNvPr>
          <p:cNvSpPr txBox="1"/>
          <p:nvPr/>
        </p:nvSpPr>
        <p:spPr>
          <a:xfrm>
            <a:off x="419743" y="4985137"/>
            <a:ext cx="1996059" cy="369332"/>
          </a:xfrm>
          <a:prstGeom prst="rect">
            <a:avLst/>
          </a:prstGeom>
          <a:noFill/>
        </p:spPr>
        <p:txBody>
          <a:bodyPr wrap="none" rtlCol="0">
            <a:spAutoFit/>
          </a:bodyPr>
          <a:lstStyle/>
          <a:p>
            <a:r>
              <a:rPr lang="en-US" b="1" dirty="0"/>
              <a:t>Normalized Counts</a:t>
            </a:r>
          </a:p>
        </p:txBody>
      </p:sp>
      <p:sp>
        <p:nvSpPr>
          <p:cNvPr id="26" name="TextBox 25">
            <a:extLst>
              <a:ext uri="{FF2B5EF4-FFF2-40B4-BE49-F238E27FC236}">
                <a16:creationId xmlns:a16="http://schemas.microsoft.com/office/drawing/2014/main" id="{3AA872A6-82EC-D028-C044-FC9151AB25C3}"/>
              </a:ext>
            </a:extLst>
          </p:cNvPr>
          <p:cNvSpPr txBox="1"/>
          <p:nvPr/>
        </p:nvSpPr>
        <p:spPr>
          <a:xfrm>
            <a:off x="6973604" y="6304096"/>
            <a:ext cx="3461782" cy="369332"/>
          </a:xfrm>
          <a:prstGeom prst="rect">
            <a:avLst/>
          </a:prstGeom>
          <a:noFill/>
        </p:spPr>
        <p:txBody>
          <a:bodyPr wrap="none" rtlCol="0">
            <a:spAutoFit/>
          </a:bodyPr>
          <a:lstStyle/>
          <a:p>
            <a:r>
              <a:rPr lang="en-US" dirty="0"/>
              <a:t>Sum of Normalized Counts Per Cell </a:t>
            </a:r>
          </a:p>
        </p:txBody>
      </p:sp>
      <p:sp>
        <p:nvSpPr>
          <p:cNvPr id="27" name="Rectangle 26">
            <a:extLst>
              <a:ext uri="{FF2B5EF4-FFF2-40B4-BE49-F238E27FC236}">
                <a16:creationId xmlns:a16="http://schemas.microsoft.com/office/drawing/2014/main" id="{016EE316-3066-2218-C6D6-618D49EE7D30}"/>
              </a:ext>
            </a:extLst>
          </p:cNvPr>
          <p:cNvSpPr/>
          <p:nvPr/>
        </p:nvSpPr>
        <p:spPr>
          <a:xfrm>
            <a:off x="391758" y="1220396"/>
            <a:ext cx="4593788" cy="3601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284562-39A4-FD1B-09D3-2488C0413EA2}"/>
              </a:ext>
            </a:extLst>
          </p:cNvPr>
          <p:cNvSpPr/>
          <p:nvPr/>
        </p:nvSpPr>
        <p:spPr>
          <a:xfrm flipV="1">
            <a:off x="436656" y="4985137"/>
            <a:ext cx="4593788" cy="17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4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2575-E02B-829A-0ADB-00FF2B44E2BD}"/>
              </a:ext>
            </a:extLst>
          </p:cNvPr>
          <p:cNvSpPr>
            <a:spLocks noGrp="1"/>
          </p:cNvSpPr>
          <p:nvPr>
            <p:ph type="title"/>
          </p:nvPr>
        </p:nvSpPr>
        <p:spPr>
          <a:xfrm>
            <a:off x="777240" y="2519045"/>
            <a:ext cx="10515600" cy="1325563"/>
          </a:xfrm>
        </p:spPr>
        <p:txBody>
          <a:bodyPr>
            <a:normAutofit/>
          </a:bodyPr>
          <a:lstStyle/>
          <a:p>
            <a:pPr algn="ctr"/>
            <a:r>
              <a:rPr lang="en-US" sz="6000" b="1" dirty="0"/>
              <a:t>Scale</a:t>
            </a:r>
          </a:p>
        </p:txBody>
      </p:sp>
    </p:spTree>
    <p:extLst>
      <p:ext uri="{BB962C8B-B14F-4D97-AF65-F5344CB8AC3E}">
        <p14:creationId xmlns:p14="http://schemas.microsoft.com/office/powerpoint/2010/main" val="372685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To find markers in a cell population you need to compare genes between them</a:t>
            </a:r>
          </a:p>
        </p:txBody>
      </p:sp>
      <p:pic>
        <p:nvPicPr>
          <p:cNvPr id="9" name="Picture 8">
            <a:extLst>
              <a:ext uri="{FF2B5EF4-FFF2-40B4-BE49-F238E27FC236}">
                <a16:creationId xmlns:a16="http://schemas.microsoft.com/office/drawing/2014/main" id="{B3CABF4E-F6B8-84A4-254E-A54B2BA64022}"/>
              </a:ext>
            </a:extLst>
          </p:cNvPr>
          <p:cNvPicPr>
            <a:picLocks noChangeAspect="1"/>
          </p:cNvPicPr>
          <p:nvPr/>
        </p:nvPicPr>
        <p:blipFill>
          <a:blip r:embed="rId2"/>
          <a:stretch>
            <a:fillRect/>
          </a:stretch>
        </p:blipFill>
        <p:spPr>
          <a:xfrm>
            <a:off x="1644085" y="2000749"/>
            <a:ext cx="8439806" cy="1904816"/>
          </a:xfrm>
          <a:prstGeom prst="rect">
            <a:avLst/>
          </a:prstGeom>
        </p:spPr>
      </p:pic>
      <p:sp>
        <p:nvSpPr>
          <p:cNvPr id="15" name="Title 1">
            <a:extLst>
              <a:ext uri="{FF2B5EF4-FFF2-40B4-BE49-F238E27FC236}">
                <a16:creationId xmlns:a16="http://schemas.microsoft.com/office/drawing/2014/main" id="{DCCF2558-800B-3C86-EA14-BAC7CF670C8A}"/>
              </a:ext>
            </a:extLst>
          </p:cNvPr>
          <p:cNvSpPr txBox="1">
            <a:spLocks/>
          </p:cNvSpPr>
          <p:nvPr/>
        </p:nvSpPr>
        <p:spPr>
          <a:xfrm>
            <a:off x="838200" y="4246245"/>
            <a:ext cx="10515600"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Comparing genes between them when they have different spectrums of expression is challenging</a:t>
            </a:r>
            <a:endParaRPr lang="en-US" dirty="0"/>
          </a:p>
        </p:txBody>
      </p:sp>
    </p:spTree>
    <p:extLst>
      <p:ext uri="{BB962C8B-B14F-4D97-AF65-F5344CB8AC3E}">
        <p14:creationId xmlns:p14="http://schemas.microsoft.com/office/powerpoint/2010/main" val="199124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B8C-1278-B7FB-6CDE-C7081BAFE5E6}"/>
              </a:ext>
            </a:extLst>
          </p:cNvPr>
          <p:cNvSpPr>
            <a:spLocks noGrp="1"/>
          </p:cNvSpPr>
          <p:nvPr>
            <p:ph type="title"/>
          </p:nvPr>
        </p:nvSpPr>
        <p:spPr/>
        <p:txBody>
          <a:bodyPr/>
          <a:lstStyle/>
          <a:p>
            <a:r>
              <a:rPr lang="en-US" dirty="0"/>
              <a:t>Why Do I need to scale:</a:t>
            </a:r>
          </a:p>
        </p:txBody>
      </p:sp>
      <p:sp>
        <p:nvSpPr>
          <p:cNvPr id="3" name="Content Placeholder 2">
            <a:extLst>
              <a:ext uri="{FF2B5EF4-FFF2-40B4-BE49-F238E27FC236}">
                <a16:creationId xmlns:a16="http://schemas.microsoft.com/office/drawing/2014/main" id="{E0EE6E32-CA3F-E30E-AB0C-96629ECF3CE4}"/>
              </a:ext>
            </a:extLst>
          </p:cNvPr>
          <p:cNvSpPr>
            <a:spLocks noGrp="1"/>
          </p:cNvSpPr>
          <p:nvPr>
            <p:ph idx="1"/>
          </p:nvPr>
        </p:nvSpPr>
        <p:spPr/>
        <p:txBody>
          <a:bodyPr>
            <a:normAutofit/>
          </a:bodyPr>
          <a:lstStyle/>
          <a:p>
            <a:r>
              <a:rPr lang="en-AU" b="0" i="0" dirty="0">
                <a:solidFill>
                  <a:srgbClr val="212529"/>
                </a:solidFill>
                <a:effectLst/>
                <a:latin typeface="-apple-system"/>
              </a:rPr>
              <a:t>Highly expressed genes can overpower the signal of other less expressed genes with equal importance. </a:t>
            </a:r>
          </a:p>
          <a:p>
            <a:endParaRPr lang="en-AU" dirty="0">
              <a:solidFill>
                <a:srgbClr val="212529"/>
              </a:solidFill>
              <a:latin typeface="-apple-system"/>
            </a:endParaRPr>
          </a:p>
          <a:p>
            <a:r>
              <a:rPr lang="en-AU" b="0" i="0" dirty="0">
                <a:solidFill>
                  <a:srgbClr val="212529"/>
                </a:solidFill>
                <a:effectLst/>
                <a:latin typeface="-apple-system"/>
              </a:rPr>
              <a:t>Within the same cell the assumption is that the underlying RNA content is constant. </a:t>
            </a:r>
          </a:p>
          <a:p>
            <a:endParaRPr lang="en-AU" b="0" i="0" dirty="0">
              <a:solidFill>
                <a:srgbClr val="212529"/>
              </a:solidFill>
              <a:effectLst/>
              <a:latin typeface="-apple-system"/>
            </a:endParaRPr>
          </a:p>
          <a:p>
            <a:r>
              <a:rPr lang="en-AU" b="0" i="0" dirty="0">
                <a:solidFill>
                  <a:srgbClr val="212529"/>
                </a:solidFill>
                <a:effectLst/>
                <a:latin typeface="-apple-system"/>
              </a:rPr>
              <a:t>SD of 1</a:t>
            </a:r>
          </a:p>
          <a:p>
            <a:endParaRPr lang="en-AU" dirty="0">
              <a:solidFill>
                <a:srgbClr val="212529"/>
              </a:solidFill>
              <a:latin typeface="-apple-system"/>
            </a:endParaRPr>
          </a:p>
          <a:p>
            <a:r>
              <a:rPr lang="en-AU" b="0" i="0" dirty="0">
                <a:solidFill>
                  <a:srgbClr val="212529"/>
                </a:solidFill>
                <a:effectLst/>
                <a:latin typeface="-apple-system"/>
              </a:rPr>
              <a:t>If variables are provided in </a:t>
            </a:r>
            <a:r>
              <a:rPr lang="en-AU" b="0" i="0" dirty="0" err="1">
                <a:solidFill>
                  <a:srgbClr val="212529"/>
                </a:solidFill>
                <a:effectLst/>
                <a:latin typeface="-apple-system"/>
              </a:rPr>
              <a:t>vars.to.regress</a:t>
            </a:r>
            <a:r>
              <a:rPr lang="en-AU" b="0" i="0" dirty="0">
                <a:solidFill>
                  <a:srgbClr val="212529"/>
                </a:solidFill>
                <a:effectLst/>
                <a:latin typeface="-apple-system"/>
              </a:rPr>
              <a:t>, they are individually regressed against each feature, and the resulting residuals are then scaled and </a:t>
            </a:r>
            <a:r>
              <a:rPr lang="en-AU" b="0" i="0" dirty="0" err="1">
                <a:solidFill>
                  <a:srgbClr val="212529"/>
                </a:solidFill>
                <a:effectLst/>
                <a:latin typeface="-apple-system"/>
              </a:rPr>
              <a:t>centered</a:t>
            </a:r>
            <a:r>
              <a:rPr lang="en-AU" b="0" i="0" dirty="0">
                <a:solidFill>
                  <a:srgbClr val="212529"/>
                </a:solidFill>
                <a:effectLst/>
                <a:latin typeface="-apple-system"/>
              </a:rPr>
              <a:t>. This step allows controlling for cell cycle and other factors that may bias your clustering.</a:t>
            </a:r>
            <a:endParaRPr lang="en-US" dirty="0"/>
          </a:p>
        </p:txBody>
      </p:sp>
    </p:spTree>
    <p:extLst>
      <p:ext uri="{BB962C8B-B14F-4D97-AF65-F5344CB8AC3E}">
        <p14:creationId xmlns:p14="http://schemas.microsoft.com/office/powerpoint/2010/main" val="343938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7BB6D-BE8C-D010-78D6-BF379D40599F}"/>
              </a:ext>
            </a:extLst>
          </p:cNvPr>
          <p:cNvSpPr>
            <a:spLocks noGrp="1"/>
          </p:cNvSpPr>
          <p:nvPr>
            <p:ph type="title"/>
          </p:nvPr>
        </p:nvSpPr>
        <p:spPr>
          <a:xfrm>
            <a:off x="825500" y="258445"/>
            <a:ext cx="10220960" cy="1325563"/>
          </a:xfrm>
        </p:spPr>
        <p:txBody>
          <a:bodyPr/>
          <a:lstStyle/>
          <a:p>
            <a:r>
              <a:rPr lang="en-US" dirty="0"/>
              <a:t>Expression of most variable genes in 500 cells (No scaled )</a:t>
            </a:r>
          </a:p>
        </p:txBody>
      </p:sp>
      <p:pic>
        <p:nvPicPr>
          <p:cNvPr id="11" name="Picture 10">
            <a:extLst>
              <a:ext uri="{FF2B5EF4-FFF2-40B4-BE49-F238E27FC236}">
                <a16:creationId xmlns:a16="http://schemas.microsoft.com/office/drawing/2014/main" id="{49CF4336-7AD1-A2D9-5725-1599C26ACB00}"/>
              </a:ext>
            </a:extLst>
          </p:cNvPr>
          <p:cNvPicPr>
            <a:picLocks noChangeAspect="1"/>
          </p:cNvPicPr>
          <p:nvPr/>
        </p:nvPicPr>
        <p:blipFill>
          <a:blip r:embed="rId2"/>
          <a:stretch>
            <a:fillRect/>
          </a:stretch>
        </p:blipFill>
        <p:spPr>
          <a:xfrm>
            <a:off x="2184399" y="1536673"/>
            <a:ext cx="7521407" cy="5321327"/>
          </a:xfrm>
          <a:prstGeom prst="rect">
            <a:avLst/>
          </a:prstGeom>
        </p:spPr>
      </p:pic>
    </p:spTree>
    <p:extLst>
      <p:ext uri="{BB962C8B-B14F-4D97-AF65-F5344CB8AC3E}">
        <p14:creationId xmlns:p14="http://schemas.microsoft.com/office/powerpoint/2010/main" val="227014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6DE-4840-5889-5C97-83375125EE63}"/>
              </a:ext>
            </a:extLst>
          </p:cNvPr>
          <p:cNvSpPr>
            <a:spLocks noGrp="1"/>
          </p:cNvSpPr>
          <p:nvPr>
            <p:ph type="title"/>
          </p:nvPr>
        </p:nvSpPr>
        <p:spPr/>
        <p:txBody>
          <a:bodyPr/>
          <a:lstStyle/>
          <a:p>
            <a:r>
              <a:rPr lang="en-US" dirty="0"/>
              <a:t>Expression of the most variable genes in 500 cells (scaled)</a:t>
            </a:r>
          </a:p>
        </p:txBody>
      </p:sp>
      <p:pic>
        <p:nvPicPr>
          <p:cNvPr id="7" name="Picture 6">
            <a:extLst>
              <a:ext uri="{FF2B5EF4-FFF2-40B4-BE49-F238E27FC236}">
                <a16:creationId xmlns:a16="http://schemas.microsoft.com/office/drawing/2014/main" id="{5239E5BD-8310-0291-9D91-B7DE1C8D17E5}"/>
              </a:ext>
            </a:extLst>
          </p:cNvPr>
          <p:cNvPicPr>
            <a:picLocks noChangeAspect="1"/>
          </p:cNvPicPr>
          <p:nvPr/>
        </p:nvPicPr>
        <p:blipFill>
          <a:blip r:embed="rId2"/>
          <a:stretch>
            <a:fillRect/>
          </a:stretch>
        </p:blipFill>
        <p:spPr>
          <a:xfrm>
            <a:off x="2276640" y="1690688"/>
            <a:ext cx="7172160" cy="5074238"/>
          </a:xfrm>
          <a:prstGeom prst="rect">
            <a:avLst/>
          </a:prstGeom>
        </p:spPr>
      </p:pic>
    </p:spTree>
    <p:extLst>
      <p:ext uri="{BB962C8B-B14F-4D97-AF65-F5344CB8AC3E}">
        <p14:creationId xmlns:p14="http://schemas.microsoft.com/office/powerpoint/2010/main" val="180190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8C57-DE6B-06B5-1409-EC95B689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5AC3E-E4DC-E124-5C9A-1D27D8182EF9}"/>
              </a:ext>
            </a:extLst>
          </p:cNvPr>
          <p:cNvSpPr>
            <a:spLocks noGrp="1"/>
          </p:cNvSpPr>
          <p:nvPr>
            <p:ph idx="1"/>
          </p:nvPr>
        </p:nvSpPr>
        <p:spPr/>
        <p:txBody>
          <a:bodyPr>
            <a:normAutofit/>
          </a:bodyPr>
          <a:lstStyle/>
          <a:p>
            <a:pPr marL="0" indent="0">
              <a:buNone/>
            </a:pPr>
            <a:r>
              <a:rPr lang="en-US" sz="8800" dirty="0"/>
              <a:t>In simpler words:</a:t>
            </a:r>
          </a:p>
        </p:txBody>
      </p:sp>
    </p:spTree>
    <p:extLst>
      <p:ext uri="{BB962C8B-B14F-4D97-AF65-F5344CB8AC3E}">
        <p14:creationId xmlns:p14="http://schemas.microsoft.com/office/powerpoint/2010/main" val="427104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13" name="Title 1">
            <a:extLst>
              <a:ext uri="{FF2B5EF4-FFF2-40B4-BE49-F238E27FC236}">
                <a16:creationId xmlns:a16="http://schemas.microsoft.com/office/drawing/2014/main" id="{58942768-B24F-4A8B-8396-572F4ED54B65}"/>
              </a:ext>
            </a:extLst>
          </p:cNvPr>
          <p:cNvSpPr>
            <a:spLocks noGrp="1"/>
          </p:cNvSpPr>
          <p:nvPr>
            <p:ph type="title"/>
          </p:nvPr>
        </p:nvSpPr>
        <p:spPr>
          <a:xfrm>
            <a:off x="606188" y="141467"/>
            <a:ext cx="10515600" cy="1325563"/>
          </a:xfrm>
        </p:spPr>
        <p:txBody>
          <a:bodyPr/>
          <a:lstStyle/>
          <a:p>
            <a:r>
              <a:rPr lang="en-US" dirty="0"/>
              <a:t>Cells can have different sequencing depth</a:t>
            </a:r>
          </a:p>
        </p:txBody>
      </p:sp>
      <p:sp>
        <p:nvSpPr>
          <p:cNvPr id="14" name="TextBox 13">
            <a:extLst>
              <a:ext uri="{FF2B5EF4-FFF2-40B4-BE49-F238E27FC236}">
                <a16:creationId xmlns:a16="http://schemas.microsoft.com/office/drawing/2014/main" id="{53E43A1A-E7BE-4F8A-4AE8-E70CC887B3D0}"/>
              </a:ext>
            </a:extLst>
          </p:cNvPr>
          <p:cNvSpPr txBox="1"/>
          <p:nvPr/>
        </p:nvSpPr>
        <p:spPr>
          <a:xfrm>
            <a:off x="8762119" y="1350308"/>
            <a:ext cx="4056727" cy="1754326"/>
          </a:xfrm>
          <a:prstGeom prst="rect">
            <a:avLst/>
          </a:prstGeom>
          <a:noFill/>
        </p:spPr>
        <p:txBody>
          <a:bodyPr wrap="square" rtlCol="0">
            <a:spAutoFit/>
          </a:bodyPr>
          <a:lstStyle/>
          <a:p>
            <a:r>
              <a:rPr lang="en-US" sz="3600" dirty="0"/>
              <a:t>Normalization corrects biases in this direction </a:t>
            </a:r>
          </a:p>
        </p:txBody>
      </p:sp>
      <p:sp>
        <p:nvSpPr>
          <p:cNvPr id="15" name="Down Arrow 14">
            <a:extLst>
              <a:ext uri="{FF2B5EF4-FFF2-40B4-BE49-F238E27FC236}">
                <a16:creationId xmlns:a16="http://schemas.microsoft.com/office/drawing/2014/main" id="{D182C81E-D732-27B5-EDEA-B2FB07C854E7}"/>
              </a:ext>
            </a:extLst>
          </p:cNvPr>
          <p:cNvSpPr/>
          <p:nvPr/>
        </p:nvSpPr>
        <p:spPr>
          <a:xfrm>
            <a:off x="9611360" y="3126473"/>
            <a:ext cx="1031238" cy="2505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969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3" name="TextBox 2">
            <a:extLst>
              <a:ext uri="{FF2B5EF4-FFF2-40B4-BE49-F238E27FC236}">
                <a16:creationId xmlns:a16="http://schemas.microsoft.com/office/drawing/2014/main" id="{EFEF53DC-096F-DB4C-88A6-CBDDCDF8F469}"/>
              </a:ext>
            </a:extLst>
          </p:cNvPr>
          <p:cNvSpPr txBox="1"/>
          <p:nvPr/>
        </p:nvSpPr>
        <p:spPr>
          <a:xfrm>
            <a:off x="-1499831" y="6178970"/>
            <a:ext cx="3667693" cy="1569660"/>
          </a:xfrm>
          <a:prstGeom prst="rect">
            <a:avLst/>
          </a:prstGeom>
          <a:noFill/>
        </p:spPr>
        <p:txBody>
          <a:bodyPr wrap="square" rtlCol="0">
            <a:spAutoFit/>
          </a:bodyPr>
          <a:lstStyle/>
          <a:p>
            <a:r>
              <a:rPr lang="en-US" sz="3200" dirty="0"/>
              <a:t>Scaling corrects biases in this direction </a:t>
            </a:r>
          </a:p>
        </p:txBody>
      </p:sp>
      <p:sp>
        <p:nvSpPr>
          <p:cNvPr id="4" name="Down Arrow 3">
            <a:extLst>
              <a:ext uri="{FF2B5EF4-FFF2-40B4-BE49-F238E27FC236}">
                <a16:creationId xmlns:a16="http://schemas.microsoft.com/office/drawing/2014/main" id="{B0C7CA75-9340-7EFB-B3D8-AE6A5A8B25A4}"/>
              </a:ext>
            </a:extLst>
          </p:cNvPr>
          <p:cNvSpPr/>
          <p:nvPr/>
        </p:nvSpPr>
        <p:spPr>
          <a:xfrm rot="16200000">
            <a:off x="5534253" y="4173150"/>
            <a:ext cx="1123495" cy="4109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C1019D-BE1F-1188-81F4-5FE98156292C}"/>
              </a:ext>
            </a:extLst>
          </p:cNvPr>
          <p:cNvSpPr>
            <a:spLocks noGrp="1"/>
          </p:cNvSpPr>
          <p:nvPr>
            <p:ph type="title"/>
          </p:nvPr>
        </p:nvSpPr>
        <p:spPr>
          <a:xfrm>
            <a:off x="606188" y="141467"/>
            <a:ext cx="10515600" cy="1325563"/>
          </a:xfrm>
        </p:spPr>
        <p:txBody>
          <a:bodyPr/>
          <a:lstStyle/>
          <a:p>
            <a:r>
              <a:rPr lang="en-US" dirty="0"/>
              <a:t>Features can have different expression spectrums</a:t>
            </a:r>
          </a:p>
        </p:txBody>
      </p:sp>
    </p:spTree>
    <p:extLst>
      <p:ext uri="{BB962C8B-B14F-4D97-AF65-F5344CB8AC3E}">
        <p14:creationId xmlns:p14="http://schemas.microsoft.com/office/powerpoint/2010/main" val="124072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a:t>
            </a:r>
            <a:endParaRPr/>
          </a:p>
        </p:txBody>
      </p:sp>
      <p:pic>
        <p:nvPicPr>
          <p:cNvPr id="82" name="Google Shape;82;p5" descr="File:RNA-Seq workflow-5.pdf"/>
          <p:cNvPicPr preferRelativeResize="0"/>
          <p:nvPr/>
        </p:nvPicPr>
        <p:blipFill rotWithShape="1">
          <a:blip r:embed="rId3">
            <a:alphaModFix/>
          </a:blip>
          <a:srcRect/>
          <a:stretch/>
        </p:blipFill>
        <p:spPr>
          <a:xfrm>
            <a:off x="2615176" y="1145071"/>
            <a:ext cx="7142283" cy="50531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 Resources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sp>
        <p:nvSpPr>
          <p:cNvPr id="205" name="Google Shape;205;p15"/>
          <p:cNvSpPr/>
          <p:nvPr/>
        </p:nvSpPr>
        <p:spPr>
          <a:xfrm>
            <a:off x="-11575" y="653525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8A7BDF-94D8-1CC5-F653-A60E1C784B25}"/>
              </a:ext>
            </a:extLst>
          </p:cNvPr>
          <p:cNvPicPr>
            <a:picLocks noChangeAspect="1"/>
          </p:cNvPicPr>
          <p:nvPr/>
        </p:nvPicPr>
        <p:blipFill>
          <a:blip r:embed="rId3"/>
          <a:stretch>
            <a:fillRect/>
          </a:stretch>
        </p:blipFill>
        <p:spPr>
          <a:xfrm>
            <a:off x="2651085" y="1132051"/>
            <a:ext cx="7060075" cy="49980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7bc4b2956_0_0"/>
          <p:cNvSpPr txBox="1">
            <a:spLocks noGrp="1"/>
          </p:cNvSpPr>
          <p:nvPr>
            <p:ph type="title"/>
          </p:nvPr>
        </p:nvSpPr>
        <p:spPr>
          <a:xfrm>
            <a:off x="0" y="12600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Loading a counts matrix</a:t>
            </a:r>
            <a:endParaRPr/>
          </a:p>
        </p:txBody>
      </p:sp>
      <p:sp>
        <p:nvSpPr>
          <p:cNvPr id="212" name="Google Shape;212;g127bc4b2956_0_0"/>
          <p:cNvSpPr txBox="1"/>
          <p:nvPr/>
        </p:nvSpPr>
        <p:spPr>
          <a:xfrm>
            <a:off x="1348075" y="1936175"/>
            <a:ext cx="10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matrix.mtx</a:t>
            </a:r>
            <a:endParaRPr b="1" dirty="0">
              <a:solidFill>
                <a:srgbClr val="38761D"/>
              </a:solidFill>
              <a:latin typeface="Calibri"/>
              <a:ea typeface="Calibri"/>
              <a:cs typeface="Calibri"/>
              <a:sym typeface="Calibri"/>
            </a:endParaRPr>
          </a:p>
        </p:txBody>
      </p:sp>
      <p:sp>
        <p:nvSpPr>
          <p:cNvPr id="213" name="Google Shape;213;g127bc4b2956_0_0"/>
          <p:cNvSpPr txBox="1"/>
          <p:nvPr/>
        </p:nvSpPr>
        <p:spPr>
          <a:xfrm>
            <a:off x="5164700" y="1845700"/>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38761D"/>
                </a:solidFill>
                <a:latin typeface="Calibri"/>
                <a:ea typeface="Calibri"/>
                <a:cs typeface="Calibri"/>
                <a:sym typeface="Calibri"/>
              </a:rPr>
              <a:t>genes.tsv</a:t>
            </a:r>
            <a:endParaRPr b="1">
              <a:solidFill>
                <a:srgbClr val="38761D"/>
              </a:solidFill>
              <a:latin typeface="Calibri"/>
              <a:ea typeface="Calibri"/>
              <a:cs typeface="Calibri"/>
              <a:sym typeface="Calibri"/>
            </a:endParaRPr>
          </a:p>
        </p:txBody>
      </p:sp>
      <p:sp>
        <p:nvSpPr>
          <p:cNvPr id="214" name="Google Shape;214;g127bc4b2956_0_0"/>
          <p:cNvSpPr txBox="1"/>
          <p:nvPr/>
        </p:nvSpPr>
        <p:spPr>
          <a:xfrm>
            <a:off x="8746100" y="1845700"/>
            <a:ext cx="13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barcodes.tsv</a:t>
            </a:r>
            <a:endParaRPr b="1" dirty="0">
              <a:solidFill>
                <a:srgbClr val="38761D"/>
              </a:solidFill>
              <a:latin typeface="Calibri"/>
              <a:ea typeface="Calibri"/>
              <a:cs typeface="Calibri"/>
              <a:sym typeface="Calibri"/>
            </a:endParaRPr>
          </a:p>
        </p:txBody>
      </p:sp>
      <p:sp>
        <p:nvSpPr>
          <p:cNvPr id="215" name="Google Shape;215;g127bc4b2956_0_0"/>
          <p:cNvSpPr txBox="1"/>
          <p:nvPr/>
        </p:nvSpPr>
        <p:spPr>
          <a:xfrm>
            <a:off x="2476300" y="5508550"/>
            <a:ext cx="58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38761D"/>
                </a:solidFill>
                <a:latin typeface="Calibri"/>
                <a:ea typeface="Calibri"/>
                <a:cs typeface="Calibri"/>
                <a:sym typeface="Calibri"/>
              </a:rPr>
              <a:t>                         30k genes * 10k cells = 300,000,000 measurements</a:t>
            </a:r>
            <a:endParaRPr b="1" dirty="0">
              <a:solidFill>
                <a:srgbClr val="3876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b="1" dirty="0">
                <a:solidFill>
                  <a:srgbClr val="38761D"/>
                </a:solidFill>
                <a:latin typeface="Calibri"/>
                <a:ea typeface="Calibri"/>
                <a:cs typeface="Calibri"/>
                <a:sym typeface="Calibri"/>
              </a:rPr>
              <a:t>                                                                = A lot of RAM!</a:t>
            </a:r>
            <a:endParaRPr b="1" dirty="0">
              <a:solidFill>
                <a:srgbClr val="38761D"/>
              </a:solidFill>
              <a:latin typeface="Calibri"/>
              <a:ea typeface="Calibri"/>
              <a:cs typeface="Calibri"/>
              <a:sym typeface="Calibri"/>
            </a:endParaRPr>
          </a:p>
          <a:p>
            <a:pPr marL="0" lvl="0" indent="0" algn="l" rtl="0">
              <a:spcBef>
                <a:spcPts val="0"/>
              </a:spcBef>
              <a:spcAft>
                <a:spcPts val="0"/>
              </a:spcAft>
              <a:buNone/>
            </a:pPr>
            <a:endParaRPr b="1" dirty="0">
              <a:solidFill>
                <a:srgbClr val="38761D"/>
              </a:solidFill>
              <a:latin typeface="Calibri"/>
              <a:ea typeface="Calibri"/>
              <a:cs typeface="Calibri"/>
              <a:sym typeface="Calibri"/>
            </a:endParaRPr>
          </a:p>
        </p:txBody>
      </p:sp>
      <p:sp>
        <p:nvSpPr>
          <p:cNvPr id="216" name="Google Shape;216;g127bc4b2956_0_0"/>
          <p:cNvSpPr txBox="1"/>
          <p:nvPr/>
        </p:nvSpPr>
        <p:spPr>
          <a:xfrm>
            <a:off x="4261375"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Roboto Mono"/>
                <a:ea typeface="Roboto Mono"/>
                <a:cs typeface="Roboto Mono"/>
                <a:sym typeface="Roboto Mono"/>
              </a:rPr>
              <a:t>ENSG00000243485    MIR1302-10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ENSG00000237613    FAM138A</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ENSG00000186092    OR4F5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ENSG00000238009    RP11-34P13.7</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ENSG00000239945    RP11-34P13.8</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ENSG00000237683    AL627309.1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ENSG00000239906    RP11-34P13.14</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ENSG00000241599    RP11-34P13.9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ENSG00000228463    AP006222.2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ENSG00000237094    RP4-669L17.10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ENSG00000235249    OR4F29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ENSG00000236601    RP4-669L17.2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ENSG00000236743    RP5-857K21.15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ENSG00000231709    RP5-857K21.1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7" name="Google Shape;217;g127bc4b2956_0_0"/>
          <p:cNvSpPr txBox="1"/>
          <p:nvPr/>
        </p:nvSpPr>
        <p:spPr>
          <a:xfrm>
            <a:off x="8648000"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AAACATACAACCAC-1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AAACATTGAGCTAC-1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AAACATTGATCAGC-1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AAACCGTGCTTCCG-1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AAACCGTGTATGCG-1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AAACGCACTGGTAC-1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AAACGCTGACCAGT-1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AAACGCTGGTTCTT-1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AAACGCTGTAGCCA-1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AAACGCTGTTTCTG-1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AAACTTGAAAAACG-1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AAACTTGATCCAGA-1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AAAGAGACGAGATA-1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AAAGAGACGCGAGA-1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8" name="Google Shape;218;g127bc4b2956_0_0"/>
          <p:cNvSpPr txBox="1"/>
          <p:nvPr/>
        </p:nvSpPr>
        <p:spPr>
          <a:xfrm>
            <a:off x="693850" y="2302275"/>
            <a:ext cx="3000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r>
              <a:rPr lang="en-US" sz="1000" dirty="0" err="1">
                <a:latin typeface="Roboto Mono"/>
                <a:ea typeface="Roboto Mono"/>
                <a:cs typeface="Roboto Mono"/>
                <a:sym typeface="Roboto Mono"/>
              </a:rPr>
              <a:t>MatrixMarket</a:t>
            </a:r>
            <a:r>
              <a:rPr lang="en-US" sz="1000" dirty="0">
                <a:latin typeface="Roboto Mono"/>
                <a:ea typeface="Roboto Mono"/>
                <a:cs typeface="Roboto Mono"/>
                <a:sym typeface="Roboto Mono"/>
              </a:rPr>
              <a:t> matrix coordinate real general</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32738    2700    2286884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32709    1    4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32707    1    1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32706    1    10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32704    1    1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32703    1    5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32702    1    6</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32700    1    10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32699    1    25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32698    1    3</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32697    1    8</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32527    1    1</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Cells</a:t>
            </a:r>
            <a:endParaRPr/>
          </a:p>
        </p:txBody>
      </p:sp>
      <p:sp>
        <p:nvSpPr>
          <p:cNvPr id="280" name="Google Shape;280;p18"/>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1354CBD-BC47-AD5C-0098-74810239A8A1}"/>
              </a:ext>
            </a:extLst>
          </p:cNvPr>
          <p:cNvGrpSpPr/>
          <p:nvPr/>
        </p:nvGrpSpPr>
        <p:grpSpPr>
          <a:xfrm>
            <a:off x="2579779" y="1189507"/>
            <a:ext cx="7060075" cy="5322592"/>
            <a:chOff x="2579779" y="1189507"/>
            <a:chExt cx="7060075" cy="5322592"/>
          </a:xfrm>
        </p:grpSpPr>
        <p:pic>
          <p:nvPicPr>
            <p:cNvPr id="2" name="Picture 1">
              <a:extLst>
                <a:ext uri="{FF2B5EF4-FFF2-40B4-BE49-F238E27FC236}">
                  <a16:creationId xmlns:a16="http://schemas.microsoft.com/office/drawing/2014/main" id="{4AC1B2E4-90BE-FEA9-16B6-D7B01030770F}"/>
                </a:ext>
              </a:extLst>
            </p:cNvPr>
            <p:cNvPicPr>
              <a:picLocks noChangeAspect="1"/>
            </p:cNvPicPr>
            <p:nvPr/>
          </p:nvPicPr>
          <p:blipFill>
            <a:blip r:embed="rId3"/>
            <a:stretch>
              <a:fillRect/>
            </a:stretch>
          </p:blipFill>
          <p:spPr>
            <a:xfrm>
              <a:off x="2579779" y="1189508"/>
              <a:ext cx="7060075" cy="4998085"/>
            </a:xfrm>
            <a:prstGeom prst="rect">
              <a:avLst/>
            </a:prstGeom>
          </p:spPr>
        </p:pic>
        <p:cxnSp>
          <p:nvCxnSpPr>
            <p:cNvPr id="273" name="Google Shape;273;p18"/>
            <p:cNvCxnSpPr/>
            <p:nvPr/>
          </p:nvCxnSpPr>
          <p:spPr>
            <a:xfrm rot="16200000">
              <a:off x="1841639"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4" name="Google Shape;274;p18"/>
            <p:cNvCxnSpPr/>
            <p:nvPr/>
          </p:nvCxnSpPr>
          <p:spPr>
            <a:xfrm rot="16200000">
              <a:off x="5098747"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5" name="Google Shape;275;p18"/>
            <p:cNvCxnSpPr/>
            <p:nvPr/>
          </p:nvCxnSpPr>
          <p:spPr>
            <a:xfrm rot="16200000">
              <a:off x="1216225"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7" name="Google Shape;277;p18"/>
            <p:cNvCxnSpPr/>
            <p:nvPr/>
          </p:nvCxnSpPr>
          <p:spPr>
            <a:xfrm rot="16200000">
              <a:off x="5414550" y="3850803"/>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8" name="Google Shape;278;p18"/>
            <p:cNvCxnSpPr/>
            <p:nvPr/>
          </p:nvCxnSpPr>
          <p:spPr>
            <a:xfrm rot="16200000">
              <a:off x="4095608"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9" name="Google Shape;279;p18"/>
            <p:cNvCxnSpPr/>
            <p:nvPr/>
          </p:nvCxnSpPr>
          <p:spPr>
            <a:xfrm rot="16200000">
              <a:off x="4429987" y="3850804"/>
              <a:ext cx="5322591" cy="0"/>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Genes</a:t>
            </a:r>
            <a:endParaRPr/>
          </a:p>
        </p:txBody>
      </p:sp>
      <p:sp>
        <p:nvSpPr>
          <p:cNvPr id="258" name="Google Shape;258;p20"/>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DD427AA-976D-E6F4-CA8A-561EAC29C442}"/>
              </a:ext>
            </a:extLst>
          </p:cNvPr>
          <p:cNvPicPr>
            <a:picLocks noChangeAspect="1"/>
          </p:cNvPicPr>
          <p:nvPr/>
        </p:nvPicPr>
        <p:blipFill>
          <a:blip r:embed="rId3"/>
          <a:stretch>
            <a:fillRect/>
          </a:stretch>
        </p:blipFill>
        <p:spPr>
          <a:xfrm>
            <a:off x="3506144" y="1134589"/>
            <a:ext cx="4940300" cy="5029200"/>
          </a:xfrm>
          <a:prstGeom prst="rect">
            <a:avLst/>
          </a:prstGeom>
        </p:spPr>
      </p:pic>
      <p:grpSp>
        <p:nvGrpSpPr>
          <p:cNvPr id="3" name="Group 2">
            <a:extLst>
              <a:ext uri="{FF2B5EF4-FFF2-40B4-BE49-F238E27FC236}">
                <a16:creationId xmlns:a16="http://schemas.microsoft.com/office/drawing/2014/main" id="{B31BCDAB-49F4-177F-5FDB-ABDC018976C8}"/>
              </a:ext>
            </a:extLst>
          </p:cNvPr>
          <p:cNvGrpSpPr/>
          <p:nvPr/>
        </p:nvGrpSpPr>
        <p:grpSpPr>
          <a:xfrm rot="5400000">
            <a:off x="4452327" y="1462336"/>
            <a:ext cx="3188555" cy="5333595"/>
            <a:chOff x="4526692" y="1536700"/>
            <a:chExt cx="4300151" cy="4073268"/>
          </a:xfrm>
        </p:grpSpPr>
        <p:cxnSp>
          <p:nvCxnSpPr>
            <p:cNvPr id="260" name="Google Shape;260;p20"/>
            <p:cNvCxnSpPr/>
            <p:nvPr/>
          </p:nvCxnSpPr>
          <p:spPr>
            <a:xfrm>
              <a:off x="4526692"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1" name="Google Shape;261;p20"/>
            <p:cNvCxnSpPr/>
            <p:nvPr/>
          </p:nvCxnSpPr>
          <p:spPr>
            <a:xfrm>
              <a:off x="5218670"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2" name="Google Shape;262;p20"/>
            <p:cNvCxnSpPr/>
            <p:nvPr/>
          </p:nvCxnSpPr>
          <p:spPr>
            <a:xfrm>
              <a:off x="5490519"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3" name="Google Shape;263;p20"/>
            <p:cNvCxnSpPr/>
            <p:nvPr/>
          </p:nvCxnSpPr>
          <p:spPr>
            <a:xfrm>
              <a:off x="750467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4" name="Google Shape;264;p20"/>
            <p:cNvCxnSpPr/>
            <p:nvPr/>
          </p:nvCxnSpPr>
          <p:spPr>
            <a:xfrm>
              <a:off x="715868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5" name="Google Shape;265;p20"/>
            <p:cNvCxnSpPr/>
            <p:nvPr/>
          </p:nvCxnSpPr>
          <p:spPr>
            <a:xfrm>
              <a:off x="8480854"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6" name="Google Shape;266;p20"/>
            <p:cNvCxnSpPr/>
            <p:nvPr/>
          </p:nvCxnSpPr>
          <p:spPr>
            <a:xfrm>
              <a:off x="8826843"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59" name="Google Shape;259;p20"/>
            <p:cNvCxnSpPr/>
            <p:nvPr/>
          </p:nvCxnSpPr>
          <p:spPr>
            <a:xfrm>
              <a:off x="6512011" y="1536700"/>
              <a:ext cx="0" cy="4073268"/>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a36b7e1a1_0_14"/>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Mitochondrial Content</a:t>
            </a:r>
            <a:endParaRPr/>
          </a:p>
        </p:txBody>
      </p:sp>
      <p:sp>
        <p:nvSpPr>
          <p:cNvPr id="287" name="Google Shape;287;g12a36b7e1a1_0_14"/>
          <p:cNvSpPr txBox="1">
            <a:spLocks noGrp="1"/>
          </p:cNvSpPr>
          <p:nvPr>
            <p:ph type="body" idx="1"/>
          </p:nvPr>
        </p:nvSpPr>
        <p:spPr>
          <a:xfrm>
            <a:off x="495581" y="1449375"/>
            <a:ext cx="5298000" cy="4998600"/>
          </a:xfrm>
          <a:prstGeom prst="rect">
            <a:avLst/>
          </a:prstGeom>
        </p:spPr>
        <p:txBody>
          <a:bodyPr spcFirstLastPara="1" wrap="square" lIns="68575" tIns="34275" rIns="68575" bIns="34275" anchor="t" anchorCtr="0">
            <a:noAutofit/>
          </a:bodyPr>
          <a:lstStyle/>
          <a:p>
            <a:pPr marL="457200" lvl="0" indent="-381000" algn="l" rtl="0">
              <a:spcBef>
                <a:spcPts val="667"/>
              </a:spcBef>
              <a:spcAft>
                <a:spcPts val="0"/>
              </a:spcAft>
              <a:buSzPts val="2400"/>
              <a:buChar char="●"/>
            </a:pPr>
            <a:r>
              <a:rPr lang="en-US"/>
              <a:t>High mitochondrial gene content can indicate ‘dying’ cells</a:t>
            </a:r>
            <a:endParaRPr/>
          </a:p>
          <a:p>
            <a:pPr marL="914400" lvl="1" indent="-361950" algn="l" rtl="0">
              <a:spcBef>
                <a:spcPts val="0"/>
              </a:spcBef>
              <a:spcAft>
                <a:spcPts val="0"/>
              </a:spcAft>
              <a:buSzPts val="2100"/>
              <a:buChar char="○"/>
            </a:pPr>
            <a:r>
              <a:rPr lang="en-US"/>
              <a:t>Uninteresting, confuses analysis</a:t>
            </a:r>
            <a:endParaRPr/>
          </a:p>
          <a:p>
            <a:pPr marL="457200" lvl="0" indent="0" algn="l" rtl="0">
              <a:spcBef>
                <a:spcPts val="667"/>
              </a:spcBef>
              <a:spcAft>
                <a:spcPts val="0"/>
              </a:spcAft>
              <a:buNone/>
            </a:pPr>
            <a:endParaRPr/>
          </a:p>
          <a:p>
            <a:pPr marL="457200" lvl="0" indent="-381000" algn="l" rtl="0">
              <a:spcBef>
                <a:spcPts val="667"/>
              </a:spcBef>
              <a:spcAft>
                <a:spcPts val="0"/>
              </a:spcAft>
              <a:buSzPts val="2400"/>
              <a:buChar char="●"/>
            </a:pPr>
            <a:r>
              <a:rPr lang="en-US"/>
              <a:t>Measure the % of counts from mitochondrial genes, and remove cells with &gt; 5%</a:t>
            </a:r>
            <a:endParaRPr/>
          </a:p>
          <a:p>
            <a:pPr marL="457200" lvl="0" indent="0" algn="l" rtl="0">
              <a:spcBef>
                <a:spcPts val="667"/>
              </a:spcBef>
              <a:spcAft>
                <a:spcPts val="0"/>
              </a:spcAft>
              <a:buNone/>
            </a:pPr>
            <a:endParaRPr/>
          </a:p>
        </p:txBody>
      </p:sp>
      <p:pic>
        <p:nvPicPr>
          <p:cNvPr id="288" name="Google Shape;288;g12a36b7e1a1_0_14"/>
          <p:cNvPicPr preferRelativeResize="0"/>
          <p:nvPr/>
        </p:nvPicPr>
        <p:blipFill>
          <a:blip r:embed="rId3">
            <a:alphaModFix/>
          </a:blip>
          <a:stretch>
            <a:fillRect/>
          </a:stretch>
        </p:blipFill>
        <p:spPr>
          <a:xfrm>
            <a:off x="5998331" y="1360385"/>
            <a:ext cx="5544015" cy="5284140"/>
          </a:xfrm>
          <a:prstGeom prst="rect">
            <a:avLst/>
          </a:prstGeom>
          <a:noFill/>
          <a:ln>
            <a:noFill/>
          </a:ln>
        </p:spPr>
      </p:pic>
      <p:sp>
        <p:nvSpPr>
          <p:cNvPr id="289" name="Google Shape;289;g12a36b7e1a1_0_14"/>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Filtered Counts matrix</a:t>
            </a:r>
            <a:endParaRPr/>
          </a:p>
        </p:txBody>
      </p:sp>
      <p:sp>
        <p:nvSpPr>
          <p:cNvPr id="304" name="Google Shape;304;p21"/>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4885067-93F7-9C19-3FE7-83664C48487D}"/>
              </a:ext>
            </a:extLst>
          </p:cNvPr>
          <p:cNvPicPr>
            <a:picLocks noChangeAspect="1"/>
          </p:cNvPicPr>
          <p:nvPr/>
        </p:nvPicPr>
        <p:blipFill>
          <a:blip r:embed="rId3"/>
          <a:stretch>
            <a:fillRect/>
          </a:stretch>
        </p:blipFill>
        <p:spPr>
          <a:xfrm>
            <a:off x="2789819" y="1890050"/>
            <a:ext cx="6172325" cy="37583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Normalisation</a:t>
            </a:r>
            <a:endParaRPr/>
          </a:p>
        </p:txBody>
      </p:sp>
      <p:sp>
        <p:nvSpPr>
          <p:cNvPr id="311" name="Google Shape;311;p22"/>
          <p:cNvSpPr/>
          <p:nvPr/>
        </p:nvSpPr>
        <p:spPr>
          <a:xfrm>
            <a:off x="-11575" y="6523675"/>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B8532FE-E20F-CF40-47C5-9B6BD49A6AB9}"/>
              </a:ext>
            </a:extLst>
          </p:cNvPr>
          <p:cNvPicPr>
            <a:picLocks noChangeAspect="1"/>
          </p:cNvPicPr>
          <p:nvPr/>
        </p:nvPicPr>
        <p:blipFill>
          <a:blip r:embed="rId3"/>
          <a:stretch>
            <a:fillRect/>
          </a:stretch>
        </p:blipFill>
        <p:spPr>
          <a:xfrm>
            <a:off x="3219450" y="1828800"/>
            <a:ext cx="5753100" cy="3200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a36b7e1a1_0_21"/>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Highly variable Genes</a:t>
            </a:r>
            <a:endParaRPr/>
          </a:p>
        </p:txBody>
      </p:sp>
      <p:sp>
        <p:nvSpPr>
          <p:cNvPr id="334" name="Google Shape;334;g12a36b7e1a1_0_21"/>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0A4ABCE-BDAB-7336-5CDA-0F312E1841CF}"/>
              </a:ext>
            </a:extLst>
          </p:cNvPr>
          <p:cNvPicPr>
            <a:picLocks noChangeAspect="1"/>
          </p:cNvPicPr>
          <p:nvPr/>
        </p:nvPicPr>
        <p:blipFill>
          <a:blip r:embed="rId3"/>
          <a:stretch>
            <a:fillRect/>
          </a:stretch>
        </p:blipFill>
        <p:spPr>
          <a:xfrm>
            <a:off x="3219450" y="1828800"/>
            <a:ext cx="5753100" cy="3200400"/>
          </a:xfrm>
          <a:prstGeom prst="rect">
            <a:avLst/>
          </a:prstGeom>
        </p:spPr>
      </p:pic>
      <p:sp>
        <p:nvSpPr>
          <p:cNvPr id="336" name="Google Shape;336;g12a36b7e1a1_0_21"/>
          <p:cNvSpPr/>
          <p:nvPr/>
        </p:nvSpPr>
        <p:spPr>
          <a:xfrm rot="5400000">
            <a:off x="6193448" y="1571640"/>
            <a:ext cx="611322"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2a36b7e1a1_0_21"/>
          <p:cNvSpPr/>
          <p:nvPr/>
        </p:nvSpPr>
        <p:spPr>
          <a:xfrm rot="5400000">
            <a:off x="6234059" y="2511106"/>
            <a:ext cx="530100"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0" y="125760"/>
            <a:ext cx="5964821"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PCA</a:t>
            </a:r>
            <a:endParaRPr dirty="0"/>
          </a:p>
        </p:txBody>
      </p:sp>
      <p:sp>
        <p:nvSpPr>
          <p:cNvPr id="354" name="Google Shape;354;p24"/>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5F7C40-1638-B466-2A12-7CDC8E2B7030}"/>
              </a:ext>
            </a:extLst>
          </p:cNvPr>
          <p:cNvPicPr>
            <a:picLocks noChangeAspect="1"/>
          </p:cNvPicPr>
          <p:nvPr/>
        </p:nvPicPr>
        <p:blipFill>
          <a:blip r:embed="rId3"/>
          <a:stretch>
            <a:fillRect/>
          </a:stretch>
        </p:blipFill>
        <p:spPr>
          <a:xfrm>
            <a:off x="5098901" y="267833"/>
            <a:ext cx="6881379" cy="3828052"/>
          </a:xfrm>
          <a:prstGeom prst="rect">
            <a:avLst/>
          </a:prstGeom>
        </p:spPr>
      </p:pic>
      <p:pic>
        <p:nvPicPr>
          <p:cNvPr id="3" name="Picture 2">
            <a:extLst>
              <a:ext uri="{FF2B5EF4-FFF2-40B4-BE49-F238E27FC236}">
                <a16:creationId xmlns:a16="http://schemas.microsoft.com/office/drawing/2014/main" id="{3F07F318-0627-21FF-ECD1-0F2194BBAEB8}"/>
              </a:ext>
            </a:extLst>
          </p:cNvPr>
          <p:cNvPicPr>
            <a:picLocks noChangeAspect="1"/>
          </p:cNvPicPr>
          <p:nvPr/>
        </p:nvPicPr>
        <p:blipFill>
          <a:blip r:embed="rId4"/>
          <a:stretch>
            <a:fillRect/>
          </a:stretch>
        </p:blipFill>
        <p:spPr>
          <a:xfrm>
            <a:off x="5310620" y="4237958"/>
            <a:ext cx="6881379" cy="23687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 Analysis Workflow</a:t>
            </a:r>
            <a:endParaRPr/>
          </a:p>
        </p:txBody>
      </p:sp>
      <p:sp>
        <p:nvSpPr>
          <p:cNvPr id="126" name="Google Shape;126;p9"/>
          <p:cNvSpPr/>
          <p:nvPr/>
        </p:nvSpPr>
        <p:spPr>
          <a:xfrm>
            <a:off x="8415933" y="5857406"/>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sp>
        <p:nvSpPr>
          <p:cNvPr id="127" name="Google Shape;127;p9"/>
          <p:cNvSpPr txBox="1"/>
          <p:nvPr/>
        </p:nvSpPr>
        <p:spPr>
          <a:xfrm>
            <a:off x="10549740" y="4622355"/>
            <a:ext cx="1654299" cy="2262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accent6">
                    <a:lumMod val="50000"/>
                  </a:schemeClr>
                </a:solidFill>
              </a:rPr>
              <a:t>Differential expression </a:t>
            </a:r>
            <a:r>
              <a:rPr lang="en-US" sz="1800" b="1" i="0" u="none" strike="noStrike" cap="none" dirty="0">
                <a:solidFill>
                  <a:schemeClr val="accent6">
                    <a:lumMod val="50000"/>
                  </a:schemeClr>
                </a:solidFill>
                <a:latin typeface="Arial"/>
                <a:ea typeface="Arial"/>
                <a:cs typeface="Arial"/>
                <a:sym typeface="Arial"/>
              </a:rPr>
              <a:t>Trajectories </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600" b="1" i="0" u="none" strike="noStrike" cap="none" dirty="0" err="1">
                <a:solidFill>
                  <a:schemeClr val="accent6">
                    <a:lumMod val="50000"/>
                  </a:schemeClr>
                </a:solidFill>
                <a:latin typeface="Arial"/>
                <a:ea typeface="Arial"/>
                <a:cs typeface="Arial"/>
                <a:sym typeface="Arial"/>
              </a:rPr>
              <a:t>Multiomics</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chemeClr val="accent6">
                    <a:lumMod val="50000"/>
                  </a:schemeClr>
                </a:solidFill>
                <a:latin typeface="Arial"/>
                <a:ea typeface="Arial"/>
                <a:cs typeface="Arial"/>
                <a:sym typeface="Arial"/>
              </a:rPr>
              <a:t>Integration</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100" b="1" i="0" u="none" strike="noStrike" cap="none" dirty="0">
                <a:solidFill>
                  <a:schemeClr val="accent6">
                    <a:lumMod val="50000"/>
                  </a:schemeClr>
                </a:solidFill>
                <a:latin typeface="Arial"/>
                <a:ea typeface="Arial"/>
                <a:cs typeface="Arial"/>
                <a:sym typeface="Arial"/>
              </a:rPr>
              <a:t>Ligand-receptor interactions</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velocity</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accent6">
                  <a:lumMod val="50000"/>
                </a:schemeClr>
              </a:solidFill>
              <a:latin typeface="Arial"/>
              <a:ea typeface="Arial"/>
              <a:cs typeface="Arial"/>
              <a:sym typeface="Arial"/>
            </a:endParaRPr>
          </a:p>
        </p:txBody>
      </p:sp>
      <p:cxnSp>
        <p:nvCxnSpPr>
          <p:cNvPr id="128" name="Google Shape;128;p9"/>
          <p:cNvCxnSpPr/>
          <p:nvPr/>
        </p:nvCxnSpPr>
        <p:spPr>
          <a:xfrm>
            <a:off x="0" y="2708326"/>
            <a:ext cx="12192000" cy="0"/>
          </a:xfrm>
          <a:prstGeom prst="straightConnector1">
            <a:avLst/>
          </a:prstGeom>
          <a:noFill/>
          <a:ln w="38100" cap="flat" cmpd="sng">
            <a:solidFill>
              <a:srgbClr val="7F7F7F"/>
            </a:solidFill>
            <a:prstDash val="dash"/>
            <a:round/>
            <a:headEnd type="none" w="sm" len="sm"/>
            <a:tailEnd type="none" w="sm" len="sm"/>
          </a:ln>
        </p:spPr>
      </p:cxnSp>
      <p:grpSp>
        <p:nvGrpSpPr>
          <p:cNvPr id="22" name="Group 21">
            <a:extLst>
              <a:ext uri="{FF2B5EF4-FFF2-40B4-BE49-F238E27FC236}">
                <a16:creationId xmlns:a16="http://schemas.microsoft.com/office/drawing/2014/main" id="{E34A7C3B-C8E6-6339-CE79-9C69B667BADB}"/>
              </a:ext>
            </a:extLst>
          </p:cNvPr>
          <p:cNvGrpSpPr/>
          <p:nvPr/>
        </p:nvGrpSpPr>
        <p:grpSpPr>
          <a:xfrm>
            <a:off x="1740915" y="1203422"/>
            <a:ext cx="7891750" cy="4368715"/>
            <a:chOff x="1740915" y="1203422"/>
            <a:chExt cx="7891750" cy="4368715"/>
          </a:xfrm>
        </p:grpSpPr>
        <p:sp>
          <p:nvSpPr>
            <p:cNvPr id="118" name="Google Shape;118;p9"/>
            <p:cNvSpPr/>
            <p:nvPr/>
          </p:nvSpPr>
          <p:spPr>
            <a:xfrm>
              <a:off x="4229396" y="28113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19" name="Google Shape;119;p9"/>
            <p:cNvSpPr/>
            <p:nvPr/>
          </p:nvSpPr>
          <p:spPr>
            <a:xfrm>
              <a:off x="3399903" y="2275341"/>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Count</a:t>
              </a:r>
              <a:endParaRPr sz="1400" b="1" i="0" u="none" strike="noStrike" cap="none">
                <a:solidFill>
                  <a:schemeClr val="lt1"/>
                </a:solidFill>
                <a:latin typeface="Calibri"/>
                <a:ea typeface="Calibri"/>
                <a:cs typeface="Calibri"/>
                <a:sym typeface="Calibri"/>
              </a:endParaRPr>
            </a:p>
          </p:txBody>
        </p:sp>
        <p:sp>
          <p:nvSpPr>
            <p:cNvPr id="120" name="Google Shape;120;p9"/>
            <p:cNvSpPr/>
            <p:nvPr/>
          </p:nvSpPr>
          <p:spPr>
            <a:xfrm>
              <a:off x="5058884" y="3347244"/>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21" name="Google Shape;121;p9"/>
            <p:cNvSpPr/>
            <p:nvPr/>
          </p:nvSpPr>
          <p:spPr>
            <a:xfrm>
              <a:off x="5888378" y="3883203"/>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22" name="Google Shape;122;p9"/>
            <p:cNvSpPr/>
            <p:nvPr/>
          </p:nvSpPr>
          <p:spPr>
            <a:xfrm>
              <a:off x="6717871" y="4419163"/>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23" name="Google Shape;123;p9"/>
            <p:cNvSpPr/>
            <p:nvPr/>
          </p:nvSpPr>
          <p:spPr>
            <a:xfrm>
              <a:off x="7547365" y="4955122"/>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sp>
          <p:nvSpPr>
            <p:cNvPr id="124" name="Google Shape;124;p9"/>
            <p:cNvSpPr/>
            <p:nvPr/>
          </p:nvSpPr>
          <p:spPr>
            <a:xfrm>
              <a:off x="2570409" y="1739394"/>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Align</a:t>
              </a:r>
              <a:endParaRPr sz="1400" b="1" i="0" u="none" strike="noStrike" cap="none">
                <a:solidFill>
                  <a:schemeClr val="lt1"/>
                </a:solidFill>
                <a:latin typeface="Calibri"/>
                <a:ea typeface="Calibri"/>
                <a:cs typeface="Calibri"/>
                <a:sym typeface="Calibri"/>
              </a:endParaRPr>
            </a:p>
          </p:txBody>
        </p:sp>
        <p:sp>
          <p:nvSpPr>
            <p:cNvPr id="125" name="Google Shape;125;p9"/>
            <p:cNvSpPr/>
            <p:nvPr/>
          </p:nvSpPr>
          <p:spPr>
            <a:xfrm>
              <a:off x="1740915" y="1203422"/>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Sequence QC</a:t>
              </a:r>
              <a:endParaRPr sz="1400" b="1" i="0" u="none" strike="noStrike" cap="none" dirty="0">
                <a:solidFill>
                  <a:schemeClr val="lt1"/>
                </a:solidFill>
                <a:latin typeface="Calibri"/>
                <a:ea typeface="Calibri"/>
                <a:cs typeface="Calibri"/>
                <a:sym typeface="Calibri"/>
              </a:endParaRPr>
            </a:p>
          </p:txBody>
        </p:sp>
        <p:sp>
          <p:nvSpPr>
            <p:cNvPr id="129" name="Google Shape;129;p9"/>
            <p:cNvSpPr/>
            <p:nvPr/>
          </p:nvSpPr>
          <p:spPr>
            <a:xfrm rot="-8988708">
              <a:off x="6598033" y="4500219"/>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 name="Google Shape;130;p9"/>
            <p:cNvSpPr/>
            <p:nvPr/>
          </p:nvSpPr>
          <p:spPr>
            <a:xfrm rot="-8988708">
              <a:off x="5051898" y="3382213"/>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 name="Google Shape;131;p9"/>
            <p:cNvSpPr/>
            <p:nvPr/>
          </p:nvSpPr>
          <p:spPr>
            <a:xfrm rot="-8988708">
              <a:off x="5807940" y="3994494"/>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2" name="Google Shape;132;p9"/>
            <p:cNvSpPr/>
            <p:nvPr/>
          </p:nvSpPr>
          <p:spPr>
            <a:xfrm rot="-8988708">
              <a:off x="4189277" y="2811285"/>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33" name="Google Shape;133;p9"/>
          <p:cNvSpPr/>
          <p:nvPr/>
        </p:nvSpPr>
        <p:spPr>
          <a:xfrm>
            <a:off x="39968" y="2243015"/>
            <a:ext cx="34018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F7F7F"/>
                </a:solidFill>
                <a:latin typeface="Arial"/>
                <a:ea typeface="Arial"/>
                <a:cs typeface="Arial"/>
                <a:sym typeface="Arial"/>
              </a:rPr>
              <a:t>Raw data to Counts Matrix</a:t>
            </a:r>
            <a:endParaRPr/>
          </a:p>
        </p:txBody>
      </p:sp>
      <p:sp>
        <p:nvSpPr>
          <p:cNvPr id="134" name="Google Shape;134;p9"/>
          <p:cNvSpPr/>
          <p:nvPr/>
        </p:nvSpPr>
        <p:spPr>
          <a:xfrm>
            <a:off x="7818661" y="2788384"/>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7F7F7F"/>
                </a:solidFill>
                <a:latin typeface="Arial"/>
                <a:ea typeface="Arial"/>
                <a:cs typeface="Arial"/>
                <a:sym typeface="Arial"/>
              </a:rPr>
              <a:t>Counts matrix </a:t>
            </a:r>
            <a:r>
              <a:rPr lang="en-US" sz="2000" b="1" i="0" u="none" strike="noStrike" cap="none" dirty="0" err="1">
                <a:solidFill>
                  <a:srgbClr val="7F7F7F"/>
                </a:solidFill>
                <a:latin typeface="Arial"/>
                <a:ea typeface="Arial"/>
                <a:cs typeface="Arial"/>
                <a:sym typeface="Arial"/>
              </a:rPr>
              <a:t>scRNAseq</a:t>
            </a:r>
            <a:r>
              <a:rPr lang="en-US" sz="2000" b="1" i="0" u="none" strike="noStrike" cap="none" dirty="0">
                <a:solidFill>
                  <a:srgbClr val="7F7F7F"/>
                </a:solidFill>
                <a:latin typeface="Arial"/>
                <a:ea typeface="Arial"/>
                <a:cs typeface="Arial"/>
                <a:sym typeface="Arial"/>
              </a:rPr>
              <a:t> analysis</a:t>
            </a:r>
            <a:endParaRPr dirty="0"/>
          </a:p>
        </p:txBody>
      </p:sp>
      <p:sp>
        <p:nvSpPr>
          <p:cNvPr id="3" name="Google Shape;134;p9">
            <a:extLst>
              <a:ext uri="{FF2B5EF4-FFF2-40B4-BE49-F238E27FC236}">
                <a16:creationId xmlns:a16="http://schemas.microsoft.com/office/drawing/2014/main" id="{211E5B05-7D48-5FFA-C937-2C92FF822564}"/>
              </a:ext>
            </a:extLst>
          </p:cNvPr>
          <p:cNvSpPr/>
          <p:nvPr/>
        </p:nvSpPr>
        <p:spPr>
          <a:xfrm>
            <a:off x="2783565" y="4525192"/>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tx1">
                    <a:lumMod val="75000"/>
                    <a:lumOff val="25000"/>
                  </a:schemeClr>
                </a:solidFill>
                <a:latin typeface="Arial"/>
                <a:ea typeface="Arial"/>
                <a:cs typeface="Arial"/>
                <a:sym typeface="Arial"/>
              </a:rPr>
              <a:t>Today’s workshop</a:t>
            </a:r>
            <a:endParaRPr dirty="0">
              <a:solidFill>
                <a:schemeClr val="tx1">
                  <a:lumMod val="75000"/>
                  <a:lumOff val="25000"/>
                </a:schemeClr>
              </a:solidFill>
            </a:endParaRPr>
          </a:p>
        </p:txBody>
      </p:sp>
      <p:sp>
        <p:nvSpPr>
          <p:cNvPr id="4" name="Left Brace 3">
            <a:extLst>
              <a:ext uri="{FF2B5EF4-FFF2-40B4-BE49-F238E27FC236}">
                <a16:creationId xmlns:a16="http://schemas.microsoft.com/office/drawing/2014/main" id="{BBAAF0EB-BA52-8869-A4E3-C7B508586353}"/>
              </a:ext>
            </a:extLst>
          </p:cNvPr>
          <p:cNvSpPr/>
          <p:nvPr/>
        </p:nvSpPr>
        <p:spPr>
          <a:xfrm rot="18762363">
            <a:off x="5006967" y="2644575"/>
            <a:ext cx="337009" cy="3681251"/>
          </a:xfrm>
          <a:prstGeom prst="leftBrace">
            <a:avLst>
              <a:gd name="adj1" fmla="val 8333"/>
              <a:gd name="adj2" fmla="val 52424"/>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77;p12">
            <a:extLst>
              <a:ext uri="{FF2B5EF4-FFF2-40B4-BE49-F238E27FC236}">
                <a16:creationId xmlns:a16="http://schemas.microsoft.com/office/drawing/2014/main" id="{C14A688E-F933-95BA-030B-270A1007E3F8}"/>
              </a:ext>
            </a:extLst>
          </p:cNvPr>
          <p:cNvSpPr/>
          <p:nvPr/>
        </p:nvSpPr>
        <p:spPr>
          <a:xfrm>
            <a:off x="7547365" y="5347709"/>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Graph</a:t>
            </a:r>
            <a:endParaRPr/>
          </a:p>
        </p:txBody>
      </p:sp>
      <p:sp>
        <p:nvSpPr>
          <p:cNvPr id="362" name="Google Shape;362;p25"/>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grpSp>
        <p:nvGrpSpPr>
          <p:cNvPr id="363" name="Google Shape;363;p25"/>
          <p:cNvGrpSpPr/>
          <p:nvPr/>
        </p:nvGrpSpPr>
        <p:grpSpPr>
          <a:xfrm>
            <a:off x="2522018" y="1571743"/>
            <a:ext cx="6843103" cy="4107192"/>
            <a:chOff x="2510443" y="1537019"/>
            <a:chExt cx="6843103" cy="4107192"/>
          </a:xfrm>
        </p:grpSpPr>
        <p:sp>
          <p:nvSpPr>
            <p:cNvPr id="364" name="Google Shape;364;p25"/>
            <p:cNvSpPr/>
            <p:nvPr/>
          </p:nvSpPr>
          <p:spPr>
            <a:xfrm>
              <a:off x="4287938" y="270986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365" name="Google Shape;365;p25"/>
            <p:cNvSpPr/>
            <p:nvPr/>
          </p:nvSpPr>
          <p:spPr>
            <a:xfrm>
              <a:off x="6027515" y="248730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366" name="Google Shape;366;p25"/>
            <p:cNvSpPr/>
            <p:nvPr/>
          </p:nvSpPr>
          <p:spPr>
            <a:xfrm>
              <a:off x="3159889" y="3962757"/>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367" name="Google Shape;367;p25"/>
            <p:cNvSpPr/>
            <p:nvPr/>
          </p:nvSpPr>
          <p:spPr>
            <a:xfrm>
              <a:off x="2510443" y="4781811"/>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368" name="Google Shape;368;p25"/>
            <p:cNvSpPr/>
            <p:nvPr/>
          </p:nvSpPr>
          <p:spPr>
            <a:xfrm>
              <a:off x="3495555" y="4940084"/>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369" name="Google Shape;369;p25"/>
            <p:cNvSpPr/>
            <p:nvPr/>
          </p:nvSpPr>
          <p:spPr>
            <a:xfrm>
              <a:off x="8682215" y="4307335"/>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370" name="Google Shape;370;p25"/>
            <p:cNvSpPr/>
            <p:nvPr/>
          </p:nvSpPr>
          <p:spPr>
            <a:xfrm>
              <a:off x="6027514" y="1537019"/>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371" name="Google Shape;371;p25"/>
            <p:cNvSpPr/>
            <p:nvPr/>
          </p:nvSpPr>
          <p:spPr>
            <a:xfrm>
              <a:off x="4807592" y="4001202"/>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372" name="Google Shape;372;p25"/>
            <p:cNvSpPr/>
            <p:nvPr/>
          </p:nvSpPr>
          <p:spPr>
            <a:xfrm>
              <a:off x="4326520" y="17530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373" name="Google Shape;373;p25"/>
            <p:cNvSpPr/>
            <p:nvPr/>
          </p:nvSpPr>
          <p:spPr>
            <a:xfrm>
              <a:off x="7733099" y="308908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374" name="Google Shape;374;p25"/>
            <p:cNvSpPr/>
            <p:nvPr/>
          </p:nvSpPr>
          <p:spPr>
            <a:xfrm>
              <a:off x="7763965" y="49757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375" name="Google Shape;375;p25"/>
            <p:cNvSpPr/>
            <p:nvPr/>
          </p:nvSpPr>
          <p:spPr>
            <a:xfrm>
              <a:off x="6698846" y="433469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376" name="Google Shape;376;p25"/>
            <p:cNvCxnSpPr>
              <a:stCxn id="372" idx="4"/>
              <a:endCxn id="364"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25"/>
            <p:cNvCxnSpPr>
              <a:stCxn id="365" idx="2"/>
              <a:endCxn id="372"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378" name="Google Shape;378;p25"/>
            <p:cNvCxnSpPr>
              <a:stCxn id="372"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379" name="Google Shape;379;p25"/>
            <p:cNvCxnSpPr>
              <a:stCxn id="365" idx="0"/>
              <a:endCxn id="370"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380" name="Google Shape;380;p25"/>
            <p:cNvCxnSpPr>
              <a:endCxn id="373"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381" name="Google Shape;381;p25"/>
            <p:cNvCxnSpPr>
              <a:endCxn id="374"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382" name="Google Shape;382;p25"/>
            <p:cNvCxnSpPr>
              <a:endCxn id="375"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383" name="Google Shape;383;p25"/>
            <p:cNvCxnSpPr>
              <a:stCxn id="375" idx="6"/>
              <a:endCxn id="369"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384" name="Google Shape;384;p25"/>
            <p:cNvCxnSpPr>
              <a:stCxn id="373" idx="5"/>
              <a:endCxn id="369"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385" name="Google Shape;385;p25"/>
            <p:cNvCxnSpPr>
              <a:stCxn id="369" idx="3"/>
              <a:endCxn id="374"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386" name="Google Shape;386;p25"/>
            <p:cNvCxnSpPr>
              <a:stCxn id="374" idx="2"/>
              <a:endCxn id="371"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387" name="Google Shape;387;p25"/>
            <p:cNvCxnSpPr>
              <a:stCxn id="364" idx="4"/>
              <a:endCxn id="368"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388" name="Google Shape;388;p25"/>
            <p:cNvCxnSpPr>
              <a:stCxn id="366" idx="4"/>
              <a:endCxn id="368"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389" name="Google Shape;389;p25"/>
            <p:cNvCxnSpPr>
              <a:stCxn id="366" idx="3"/>
              <a:endCxn id="367"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390" name="Google Shape;390;p25"/>
            <p:cNvCxnSpPr>
              <a:stCxn id="367" idx="6"/>
              <a:endCxn id="368"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391" name="Google Shape;391;p25"/>
            <p:cNvCxnSpPr>
              <a:stCxn id="365" idx="3"/>
              <a:endCxn id="366"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392" name="Google Shape;392;p25"/>
            <p:cNvCxnSpPr>
              <a:stCxn id="365" idx="4"/>
              <a:endCxn id="371"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393" name="Google Shape;393;p25"/>
            <p:cNvCxnSpPr>
              <a:stCxn id="370" idx="3"/>
              <a:endCxn id="371"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394" name="Google Shape;394;p25"/>
            <p:cNvCxnSpPr>
              <a:stCxn id="368" idx="6"/>
              <a:endCxn id="375"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395" name="Google Shape;395;p25"/>
          <p:cNvSpPr txBox="1"/>
          <p:nvPr/>
        </p:nvSpPr>
        <p:spPr>
          <a:xfrm>
            <a:off x="4749719" y="6228388"/>
            <a:ext cx="74666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 the UMAP; </a:t>
            </a:r>
            <a:r>
              <a:rPr lang="en-US" sz="2400" b="0" i="1" u="none" strike="noStrike" cap="none">
                <a:solidFill>
                  <a:srgbClr val="000000"/>
                </a:solidFill>
                <a:latin typeface="Arial"/>
                <a:ea typeface="Arial"/>
                <a:cs typeface="Arial"/>
                <a:sym typeface="Arial"/>
              </a:rPr>
              <a:t>Input</a:t>
            </a:r>
            <a:r>
              <a:rPr lang="en-US" sz="2400" b="0" i="0" u="none" strike="noStrike" cap="none">
                <a:solidFill>
                  <a:srgbClr val="000000"/>
                </a:solidFill>
                <a:latin typeface="Arial"/>
                <a:ea typeface="Arial"/>
                <a:cs typeface="Arial"/>
                <a:sym typeface="Arial"/>
              </a:rPr>
              <a:t> for the UMAP and clustering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Clustering</a:t>
            </a:r>
            <a:endParaRPr/>
          </a:p>
        </p:txBody>
      </p:sp>
      <p:grpSp>
        <p:nvGrpSpPr>
          <p:cNvPr id="522" name="Google Shape;522;p37"/>
          <p:cNvGrpSpPr/>
          <p:nvPr/>
        </p:nvGrpSpPr>
        <p:grpSpPr>
          <a:xfrm>
            <a:off x="2452570" y="1641191"/>
            <a:ext cx="6843103" cy="4107192"/>
            <a:chOff x="2510443" y="1537019"/>
            <a:chExt cx="6843103" cy="4107192"/>
          </a:xfrm>
        </p:grpSpPr>
        <p:sp>
          <p:nvSpPr>
            <p:cNvPr id="523" name="Google Shape;523;p37"/>
            <p:cNvSpPr/>
            <p:nvPr/>
          </p:nvSpPr>
          <p:spPr>
            <a:xfrm>
              <a:off x="4287938" y="270986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524" name="Google Shape;524;p37"/>
            <p:cNvSpPr/>
            <p:nvPr/>
          </p:nvSpPr>
          <p:spPr>
            <a:xfrm>
              <a:off x="6027515" y="248730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525" name="Google Shape;525;p37"/>
            <p:cNvSpPr/>
            <p:nvPr/>
          </p:nvSpPr>
          <p:spPr>
            <a:xfrm>
              <a:off x="3159889" y="3962757"/>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526" name="Google Shape;526;p37"/>
            <p:cNvSpPr/>
            <p:nvPr/>
          </p:nvSpPr>
          <p:spPr>
            <a:xfrm>
              <a:off x="2510443" y="4781811"/>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527" name="Google Shape;527;p37"/>
            <p:cNvSpPr/>
            <p:nvPr/>
          </p:nvSpPr>
          <p:spPr>
            <a:xfrm>
              <a:off x="3495555" y="4940084"/>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528" name="Google Shape;528;p37"/>
            <p:cNvSpPr/>
            <p:nvPr/>
          </p:nvSpPr>
          <p:spPr>
            <a:xfrm>
              <a:off x="8682215" y="4307335"/>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529" name="Google Shape;529;p37"/>
            <p:cNvSpPr/>
            <p:nvPr/>
          </p:nvSpPr>
          <p:spPr>
            <a:xfrm>
              <a:off x="6027514" y="1537019"/>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530" name="Google Shape;530;p37"/>
            <p:cNvSpPr/>
            <p:nvPr/>
          </p:nvSpPr>
          <p:spPr>
            <a:xfrm>
              <a:off x="4807592" y="4001202"/>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dk1"/>
                  </a:solidFill>
                  <a:latin typeface="Arial"/>
                  <a:ea typeface="Arial"/>
                  <a:cs typeface="Arial"/>
                  <a:sym typeface="Arial"/>
                </a:rPr>
                <a:t>08</a:t>
              </a:r>
              <a:endParaRPr dirty="0"/>
            </a:p>
          </p:txBody>
        </p:sp>
        <p:sp>
          <p:nvSpPr>
            <p:cNvPr id="531" name="Google Shape;531;p37"/>
            <p:cNvSpPr/>
            <p:nvPr/>
          </p:nvSpPr>
          <p:spPr>
            <a:xfrm>
              <a:off x="4326520" y="1753073"/>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532" name="Google Shape;532;p37"/>
            <p:cNvSpPr/>
            <p:nvPr/>
          </p:nvSpPr>
          <p:spPr>
            <a:xfrm>
              <a:off x="7733099" y="308908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533" name="Google Shape;533;p37"/>
            <p:cNvSpPr/>
            <p:nvPr/>
          </p:nvSpPr>
          <p:spPr>
            <a:xfrm>
              <a:off x="7763965" y="4975773"/>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534" name="Google Shape;534;p37"/>
            <p:cNvSpPr/>
            <p:nvPr/>
          </p:nvSpPr>
          <p:spPr>
            <a:xfrm>
              <a:off x="6698846" y="433469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535" name="Google Shape;535;p37"/>
            <p:cNvCxnSpPr>
              <a:stCxn id="531" idx="4"/>
              <a:endCxn id="523"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536" name="Google Shape;536;p37"/>
            <p:cNvCxnSpPr>
              <a:stCxn id="524" idx="2"/>
              <a:endCxn id="531"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537" name="Google Shape;537;p37"/>
            <p:cNvCxnSpPr>
              <a:stCxn id="531"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538" name="Google Shape;538;p37"/>
            <p:cNvCxnSpPr>
              <a:stCxn id="524" idx="0"/>
              <a:endCxn id="529"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539" name="Google Shape;539;p37"/>
            <p:cNvCxnSpPr>
              <a:endCxn id="532"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540" name="Google Shape;540;p37"/>
            <p:cNvCxnSpPr>
              <a:endCxn id="533"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541" name="Google Shape;541;p37"/>
            <p:cNvCxnSpPr>
              <a:endCxn id="534"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542" name="Google Shape;542;p37"/>
            <p:cNvCxnSpPr>
              <a:stCxn id="534" idx="6"/>
              <a:endCxn id="528"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543" name="Google Shape;543;p37"/>
            <p:cNvCxnSpPr>
              <a:stCxn id="532" idx="5"/>
              <a:endCxn id="528"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544" name="Google Shape;544;p37"/>
            <p:cNvCxnSpPr>
              <a:stCxn id="528" idx="3"/>
              <a:endCxn id="533"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545" name="Google Shape;545;p37"/>
            <p:cNvCxnSpPr>
              <a:stCxn id="533" idx="2"/>
              <a:endCxn id="530"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546" name="Google Shape;546;p37"/>
            <p:cNvCxnSpPr>
              <a:stCxn id="523" idx="4"/>
              <a:endCxn id="527"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547" name="Google Shape;547;p37"/>
            <p:cNvCxnSpPr>
              <a:stCxn id="525" idx="4"/>
              <a:endCxn id="527"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548" name="Google Shape;548;p37"/>
            <p:cNvCxnSpPr>
              <a:stCxn id="525" idx="3"/>
              <a:endCxn id="526"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549" name="Google Shape;549;p37"/>
            <p:cNvCxnSpPr>
              <a:stCxn id="526" idx="6"/>
              <a:endCxn id="527"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550" name="Google Shape;550;p37"/>
            <p:cNvCxnSpPr>
              <a:stCxn id="524" idx="3"/>
              <a:endCxn id="525"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551" name="Google Shape;551;p37"/>
            <p:cNvCxnSpPr>
              <a:stCxn id="524" idx="4"/>
              <a:endCxn id="530"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552" name="Google Shape;552;p37"/>
            <p:cNvCxnSpPr>
              <a:stCxn id="529" idx="3"/>
              <a:endCxn id="530"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553" name="Google Shape;553;p37"/>
            <p:cNvCxnSpPr>
              <a:stCxn id="527" idx="6"/>
              <a:endCxn id="534"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554" name="Google Shape;554;p37"/>
          <p:cNvSpPr/>
          <p:nvPr/>
        </p:nvSpPr>
        <p:spPr>
          <a:xfrm>
            <a:off x="-21940" y="6551975"/>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2"/>
          <a:stretch>
            <a:fillRect/>
          </a:stretch>
        </p:blipFill>
        <p:spPr>
          <a:xfrm>
            <a:off x="745128" y="2898677"/>
            <a:ext cx="2670500" cy="919257"/>
          </a:xfrm>
          <a:prstGeom prst="rect">
            <a:avLst/>
          </a:prstGeom>
        </p:spPr>
      </p:pic>
      <p:grpSp>
        <p:nvGrpSpPr>
          <p:cNvPr id="42" name="Google Shape;363;p25">
            <a:extLst>
              <a:ext uri="{FF2B5EF4-FFF2-40B4-BE49-F238E27FC236}">
                <a16:creationId xmlns:a16="http://schemas.microsoft.com/office/drawing/2014/main" id="{AE8C1441-0EF0-521C-A9AE-4FDEDB79E858}"/>
              </a:ext>
            </a:extLst>
          </p:cNvPr>
          <p:cNvGrpSpPr/>
          <p:nvPr/>
        </p:nvGrpSpPr>
        <p:grpSpPr>
          <a:xfrm>
            <a:off x="3947188" y="2957685"/>
            <a:ext cx="1334968" cy="801240"/>
            <a:chOff x="2510443" y="1537019"/>
            <a:chExt cx="6843103" cy="4107192"/>
          </a:xfrm>
        </p:grpSpPr>
        <p:sp>
          <p:nvSpPr>
            <p:cNvPr id="43" name="Google Shape;364;p25">
              <a:extLst>
                <a:ext uri="{FF2B5EF4-FFF2-40B4-BE49-F238E27FC236}">
                  <a16:creationId xmlns:a16="http://schemas.microsoft.com/office/drawing/2014/main" id="{D1AA04E3-A268-D70D-4ECC-51026450A4D4}"/>
                </a:ext>
              </a:extLst>
            </p:cNvPr>
            <p:cNvSpPr/>
            <p:nvPr/>
          </p:nvSpPr>
          <p:spPr>
            <a:xfrm>
              <a:off x="4287938" y="270986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4" name="Google Shape;365;p25">
              <a:extLst>
                <a:ext uri="{FF2B5EF4-FFF2-40B4-BE49-F238E27FC236}">
                  <a16:creationId xmlns:a16="http://schemas.microsoft.com/office/drawing/2014/main" id="{02AD1764-31B7-FBB4-28F5-210B85E72DD4}"/>
                </a:ext>
              </a:extLst>
            </p:cNvPr>
            <p:cNvSpPr/>
            <p:nvPr/>
          </p:nvSpPr>
          <p:spPr>
            <a:xfrm>
              <a:off x="6027515" y="248730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5" name="Google Shape;366;p25">
              <a:extLst>
                <a:ext uri="{FF2B5EF4-FFF2-40B4-BE49-F238E27FC236}">
                  <a16:creationId xmlns:a16="http://schemas.microsoft.com/office/drawing/2014/main" id="{45EDB75F-1B2F-C3FC-01B3-9512D3EF864B}"/>
                </a:ext>
              </a:extLst>
            </p:cNvPr>
            <p:cNvSpPr/>
            <p:nvPr/>
          </p:nvSpPr>
          <p:spPr>
            <a:xfrm>
              <a:off x="3159889" y="3962757"/>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6" name="Google Shape;367;p25">
              <a:extLst>
                <a:ext uri="{FF2B5EF4-FFF2-40B4-BE49-F238E27FC236}">
                  <a16:creationId xmlns:a16="http://schemas.microsoft.com/office/drawing/2014/main" id="{9BA0BD61-6335-63EC-2364-2A209B2DE82C}"/>
                </a:ext>
              </a:extLst>
            </p:cNvPr>
            <p:cNvSpPr/>
            <p:nvPr/>
          </p:nvSpPr>
          <p:spPr>
            <a:xfrm>
              <a:off x="2510443" y="4781811"/>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7" name="Google Shape;368;p25">
              <a:extLst>
                <a:ext uri="{FF2B5EF4-FFF2-40B4-BE49-F238E27FC236}">
                  <a16:creationId xmlns:a16="http://schemas.microsoft.com/office/drawing/2014/main" id="{DA0604BF-797D-4335-DABD-BC65BBA21252}"/>
                </a:ext>
              </a:extLst>
            </p:cNvPr>
            <p:cNvSpPr/>
            <p:nvPr/>
          </p:nvSpPr>
          <p:spPr>
            <a:xfrm>
              <a:off x="3495555" y="4940084"/>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8" name="Google Shape;369;p25">
              <a:extLst>
                <a:ext uri="{FF2B5EF4-FFF2-40B4-BE49-F238E27FC236}">
                  <a16:creationId xmlns:a16="http://schemas.microsoft.com/office/drawing/2014/main" id="{B4A70F39-FD0D-BC4B-40AD-FECED7A109F9}"/>
                </a:ext>
              </a:extLst>
            </p:cNvPr>
            <p:cNvSpPr/>
            <p:nvPr/>
          </p:nvSpPr>
          <p:spPr>
            <a:xfrm>
              <a:off x="8682215" y="4307335"/>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9" name="Google Shape;370;p25">
              <a:extLst>
                <a:ext uri="{FF2B5EF4-FFF2-40B4-BE49-F238E27FC236}">
                  <a16:creationId xmlns:a16="http://schemas.microsoft.com/office/drawing/2014/main" id="{72F65CE1-6E85-F053-F847-6BBDD3C263F0}"/>
                </a:ext>
              </a:extLst>
            </p:cNvPr>
            <p:cNvSpPr/>
            <p:nvPr/>
          </p:nvSpPr>
          <p:spPr>
            <a:xfrm>
              <a:off x="6027514" y="1537019"/>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0" name="Google Shape;371;p25">
              <a:extLst>
                <a:ext uri="{FF2B5EF4-FFF2-40B4-BE49-F238E27FC236}">
                  <a16:creationId xmlns:a16="http://schemas.microsoft.com/office/drawing/2014/main" id="{53F28533-8118-F79E-1B2A-DB3E0EF7838B}"/>
                </a:ext>
              </a:extLst>
            </p:cNvPr>
            <p:cNvSpPr/>
            <p:nvPr/>
          </p:nvSpPr>
          <p:spPr>
            <a:xfrm>
              <a:off x="4807592" y="4001202"/>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1" name="Google Shape;372;p25">
              <a:extLst>
                <a:ext uri="{FF2B5EF4-FFF2-40B4-BE49-F238E27FC236}">
                  <a16:creationId xmlns:a16="http://schemas.microsoft.com/office/drawing/2014/main" id="{CAFC91F2-8998-27E7-D3BE-45B0E195B634}"/>
                </a:ext>
              </a:extLst>
            </p:cNvPr>
            <p:cNvSpPr/>
            <p:nvPr/>
          </p:nvSpPr>
          <p:spPr>
            <a:xfrm>
              <a:off x="4326520" y="17530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2" name="Google Shape;373;p25">
              <a:extLst>
                <a:ext uri="{FF2B5EF4-FFF2-40B4-BE49-F238E27FC236}">
                  <a16:creationId xmlns:a16="http://schemas.microsoft.com/office/drawing/2014/main" id="{9CB6A050-6568-5063-EBED-9823E2E3603E}"/>
                </a:ext>
              </a:extLst>
            </p:cNvPr>
            <p:cNvSpPr/>
            <p:nvPr/>
          </p:nvSpPr>
          <p:spPr>
            <a:xfrm>
              <a:off x="7733099" y="308908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3" name="Google Shape;374;p25">
              <a:extLst>
                <a:ext uri="{FF2B5EF4-FFF2-40B4-BE49-F238E27FC236}">
                  <a16:creationId xmlns:a16="http://schemas.microsoft.com/office/drawing/2014/main" id="{E9E370E2-70FF-F443-C8E0-60692EA677C4}"/>
                </a:ext>
              </a:extLst>
            </p:cNvPr>
            <p:cNvSpPr/>
            <p:nvPr/>
          </p:nvSpPr>
          <p:spPr>
            <a:xfrm>
              <a:off x="7763965" y="49757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4" name="Google Shape;375;p25">
              <a:extLst>
                <a:ext uri="{FF2B5EF4-FFF2-40B4-BE49-F238E27FC236}">
                  <a16:creationId xmlns:a16="http://schemas.microsoft.com/office/drawing/2014/main" id="{B9999141-A0A9-EA90-B8A3-588777112C27}"/>
                </a:ext>
              </a:extLst>
            </p:cNvPr>
            <p:cNvSpPr/>
            <p:nvPr/>
          </p:nvSpPr>
          <p:spPr>
            <a:xfrm>
              <a:off x="6698846" y="433469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55" name="Google Shape;376;p25">
              <a:extLst>
                <a:ext uri="{FF2B5EF4-FFF2-40B4-BE49-F238E27FC236}">
                  <a16:creationId xmlns:a16="http://schemas.microsoft.com/office/drawing/2014/main" id="{6293A94F-3ABB-FC07-6C8B-0B67D5572616}"/>
                </a:ext>
              </a:extLst>
            </p:cNvPr>
            <p:cNvCxnSpPr>
              <a:stCxn id="51" idx="4"/>
              <a:endCxn id="43"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56" name="Google Shape;377;p25">
              <a:extLst>
                <a:ext uri="{FF2B5EF4-FFF2-40B4-BE49-F238E27FC236}">
                  <a16:creationId xmlns:a16="http://schemas.microsoft.com/office/drawing/2014/main" id="{CEE46852-4740-9CE1-C134-E9DAEF41F76F}"/>
                </a:ext>
              </a:extLst>
            </p:cNvPr>
            <p:cNvCxnSpPr>
              <a:stCxn id="44" idx="2"/>
              <a:endCxn id="51"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57" name="Google Shape;378;p25">
              <a:extLst>
                <a:ext uri="{FF2B5EF4-FFF2-40B4-BE49-F238E27FC236}">
                  <a16:creationId xmlns:a16="http://schemas.microsoft.com/office/drawing/2014/main" id="{48551055-CA26-143B-C059-7B7C1192CAD0}"/>
                </a:ext>
              </a:extLst>
            </p:cNvPr>
            <p:cNvCxnSpPr>
              <a:stCxn id="51"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58" name="Google Shape;379;p25">
              <a:extLst>
                <a:ext uri="{FF2B5EF4-FFF2-40B4-BE49-F238E27FC236}">
                  <a16:creationId xmlns:a16="http://schemas.microsoft.com/office/drawing/2014/main" id="{6B2E3611-8477-6F06-F2E5-19E17B7C20BC}"/>
                </a:ext>
              </a:extLst>
            </p:cNvPr>
            <p:cNvCxnSpPr>
              <a:stCxn id="44" idx="0"/>
              <a:endCxn id="49"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59" name="Google Shape;380;p25">
              <a:extLst>
                <a:ext uri="{FF2B5EF4-FFF2-40B4-BE49-F238E27FC236}">
                  <a16:creationId xmlns:a16="http://schemas.microsoft.com/office/drawing/2014/main" id="{B05296CC-58C3-728E-2801-25EAB39D5148}"/>
                </a:ext>
              </a:extLst>
            </p:cNvPr>
            <p:cNvCxnSpPr>
              <a:endCxn id="52"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60" name="Google Shape;381;p25">
              <a:extLst>
                <a:ext uri="{FF2B5EF4-FFF2-40B4-BE49-F238E27FC236}">
                  <a16:creationId xmlns:a16="http://schemas.microsoft.com/office/drawing/2014/main" id="{FB1BE8F1-E8D1-52AB-D2D2-D175B6ADEC18}"/>
                </a:ext>
              </a:extLst>
            </p:cNvPr>
            <p:cNvCxnSpPr>
              <a:endCxn id="53"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61" name="Google Shape;382;p25">
              <a:extLst>
                <a:ext uri="{FF2B5EF4-FFF2-40B4-BE49-F238E27FC236}">
                  <a16:creationId xmlns:a16="http://schemas.microsoft.com/office/drawing/2014/main" id="{D472D9A7-05A1-3331-536E-4E7ECF1F2727}"/>
                </a:ext>
              </a:extLst>
            </p:cNvPr>
            <p:cNvCxnSpPr>
              <a:endCxn id="54"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62" name="Google Shape;383;p25">
              <a:extLst>
                <a:ext uri="{FF2B5EF4-FFF2-40B4-BE49-F238E27FC236}">
                  <a16:creationId xmlns:a16="http://schemas.microsoft.com/office/drawing/2014/main" id="{88BE9517-C56F-BD54-47FF-B82D113887A5}"/>
                </a:ext>
              </a:extLst>
            </p:cNvPr>
            <p:cNvCxnSpPr>
              <a:stCxn id="54" idx="6"/>
              <a:endCxn id="48"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63" name="Google Shape;384;p25">
              <a:extLst>
                <a:ext uri="{FF2B5EF4-FFF2-40B4-BE49-F238E27FC236}">
                  <a16:creationId xmlns:a16="http://schemas.microsoft.com/office/drawing/2014/main" id="{16A9D710-E067-8170-B250-9B0DF2316A9B}"/>
                </a:ext>
              </a:extLst>
            </p:cNvPr>
            <p:cNvCxnSpPr>
              <a:stCxn id="52" idx="5"/>
              <a:endCxn id="48"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64" name="Google Shape;385;p25">
              <a:extLst>
                <a:ext uri="{FF2B5EF4-FFF2-40B4-BE49-F238E27FC236}">
                  <a16:creationId xmlns:a16="http://schemas.microsoft.com/office/drawing/2014/main" id="{837C8025-21EA-ACB6-2BA1-93BD7DD1002B}"/>
                </a:ext>
              </a:extLst>
            </p:cNvPr>
            <p:cNvCxnSpPr>
              <a:stCxn id="48" idx="3"/>
              <a:endCxn id="53"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65" name="Google Shape;386;p25">
              <a:extLst>
                <a:ext uri="{FF2B5EF4-FFF2-40B4-BE49-F238E27FC236}">
                  <a16:creationId xmlns:a16="http://schemas.microsoft.com/office/drawing/2014/main" id="{D68BBD12-B25E-2B90-089B-6309EE542895}"/>
                </a:ext>
              </a:extLst>
            </p:cNvPr>
            <p:cNvCxnSpPr>
              <a:cxnSpLocks/>
              <a:stCxn id="53" idx="2"/>
              <a:endCxn id="50"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66" name="Google Shape;387;p25">
              <a:extLst>
                <a:ext uri="{FF2B5EF4-FFF2-40B4-BE49-F238E27FC236}">
                  <a16:creationId xmlns:a16="http://schemas.microsoft.com/office/drawing/2014/main" id="{3FD79920-D38D-49A4-5E68-80AF19B14EE1}"/>
                </a:ext>
              </a:extLst>
            </p:cNvPr>
            <p:cNvCxnSpPr>
              <a:stCxn id="43" idx="4"/>
              <a:endCxn id="47"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67" name="Google Shape;388;p25">
              <a:extLst>
                <a:ext uri="{FF2B5EF4-FFF2-40B4-BE49-F238E27FC236}">
                  <a16:creationId xmlns:a16="http://schemas.microsoft.com/office/drawing/2014/main" id="{A2B30269-B131-9B68-92BC-1C60C1C9838F}"/>
                </a:ext>
              </a:extLst>
            </p:cNvPr>
            <p:cNvCxnSpPr>
              <a:stCxn id="45" idx="4"/>
              <a:endCxn id="47"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68" name="Google Shape;389;p25">
              <a:extLst>
                <a:ext uri="{FF2B5EF4-FFF2-40B4-BE49-F238E27FC236}">
                  <a16:creationId xmlns:a16="http://schemas.microsoft.com/office/drawing/2014/main" id="{40E17967-C584-2422-D75C-D6BA35EC3440}"/>
                </a:ext>
              </a:extLst>
            </p:cNvPr>
            <p:cNvCxnSpPr>
              <a:stCxn id="45" idx="3"/>
              <a:endCxn id="46"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69" name="Google Shape;390;p25">
              <a:extLst>
                <a:ext uri="{FF2B5EF4-FFF2-40B4-BE49-F238E27FC236}">
                  <a16:creationId xmlns:a16="http://schemas.microsoft.com/office/drawing/2014/main" id="{F87B298E-11EC-144B-2DF0-AF0234247F2A}"/>
                </a:ext>
              </a:extLst>
            </p:cNvPr>
            <p:cNvCxnSpPr>
              <a:stCxn id="46" idx="6"/>
              <a:endCxn id="47"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70" name="Google Shape;391;p25">
              <a:extLst>
                <a:ext uri="{FF2B5EF4-FFF2-40B4-BE49-F238E27FC236}">
                  <a16:creationId xmlns:a16="http://schemas.microsoft.com/office/drawing/2014/main" id="{692705C9-A24A-CD8A-553A-4F718E7D3A12}"/>
                </a:ext>
              </a:extLst>
            </p:cNvPr>
            <p:cNvCxnSpPr>
              <a:stCxn id="44" idx="3"/>
              <a:endCxn id="45"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71" name="Google Shape;392;p25">
              <a:extLst>
                <a:ext uri="{FF2B5EF4-FFF2-40B4-BE49-F238E27FC236}">
                  <a16:creationId xmlns:a16="http://schemas.microsoft.com/office/drawing/2014/main" id="{93447A0E-285B-A54A-AC86-79875387E03C}"/>
                </a:ext>
              </a:extLst>
            </p:cNvPr>
            <p:cNvCxnSpPr>
              <a:cxnSpLocks/>
              <a:stCxn id="44" idx="4"/>
              <a:endCxn id="50"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72" name="Google Shape;393;p25">
              <a:extLst>
                <a:ext uri="{FF2B5EF4-FFF2-40B4-BE49-F238E27FC236}">
                  <a16:creationId xmlns:a16="http://schemas.microsoft.com/office/drawing/2014/main" id="{9CEFFA17-5ADD-D165-C680-98F5EA490A09}"/>
                </a:ext>
              </a:extLst>
            </p:cNvPr>
            <p:cNvCxnSpPr>
              <a:cxnSpLocks/>
              <a:stCxn id="49" idx="3"/>
              <a:endCxn id="50"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73" name="Google Shape;394;p25">
              <a:extLst>
                <a:ext uri="{FF2B5EF4-FFF2-40B4-BE49-F238E27FC236}">
                  <a16:creationId xmlns:a16="http://schemas.microsoft.com/office/drawing/2014/main" id="{05AF92B4-F0AD-D4A2-5F7D-CDCADD4AC5A9}"/>
                </a:ext>
              </a:extLst>
            </p:cNvPr>
            <p:cNvCxnSpPr>
              <a:stCxn id="47" idx="6"/>
              <a:endCxn id="54"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pic>
        <p:nvPicPr>
          <p:cNvPr id="74" name="Google Shape;169;p12">
            <a:extLst>
              <a:ext uri="{FF2B5EF4-FFF2-40B4-BE49-F238E27FC236}">
                <a16:creationId xmlns:a16="http://schemas.microsoft.com/office/drawing/2014/main" id="{6B0DE691-9F3D-7237-C8C3-40EAFB4218EE}"/>
              </a:ext>
            </a:extLst>
          </p:cNvPr>
          <p:cNvPicPr preferRelativeResize="0"/>
          <p:nvPr/>
        </p:nvPicPr>
        <p:blipFill rotWithShape="1">
          <a:blip r:embed="rId3">
            <a:alphaModFix/>
          </a:blip>
          <a:srcRect/>
          <a:stretch/>
        </p:blipFill>
        <p:spPr>
          <a:xfrm>
            <a:off x="7851892" y="2872401"/>
            <a:ext cx="1548734" cy="1483728"/>
          </a:xfrm>
          <a:prstGeom prst="rect">
            <a:avLst/>
          </a:prstGeom>
          <a:noFill/>
          <a:ln>
            <a:noFill/>
          </a:ln>
        </p:spPr>
      </p:pic>
      <p:grpSp>
        <p:nvGrpSpPr>
          <p:cNvPr id="78" name="Google Shape;363;p25">
            <a:extLst>
              <a:ext uri="{FF2B5EF4-FFF2-40B4-BE49-F238E27FC236}">
                <a16:creationId xmlns:a16="http://schemas.microsoft.com/office/drawing/2014/main" id="{7CFB4948-26D8-0C67-0011-8030792B47D1}"/>
              </a:ext>
            </a:extLst>
          </p:cNvPr>
          <p:cNvGrpSpPr/>
          <p:nvPr/>
        </p:nvGrpSpPr>
        <p:grpSpPr>
          <a:xfrm>
            <a:off x="6062206" y="2957685"/>
            <a:ext cx="1334968" cy="801240"/>
            <a:chOff x="2510443" y="1537019"/>
            <a:chExt cx="6843103" cy="4107192"/>
          </a:xfrm>
        </p:grpSpPr>
        <p:sp>
          <p:nvSpPr>
            <p:cNvPr id="79" name="Google Shape;364;p25">
              <a:extLst>
                <a:ext uri="{FF2B5EF4-FFF2-40B4-BE49-F238E27FC236}">
                  <a16:creationId xmlns:a16="http://schemas.microsoft.com/office/drawing/2014/main" id="{1C2EEEE1-8BE4-7C74-587E-87AAA9E9E19E}"/>
                </a:ext>
              </a:extLst>
            </p:cNvPr>
            <p:cNvSpPr/>
            <p:nvPr/>
          </p:nvSpPr>
          <p:spPr>
            <a:xfrm>
              <a:off x="4287938" y="270986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0" name="Google Shape;365;p25">
              <a:extLst>
                <a:ext uri="{FF2B5EF4-FFF2-40B4-BE49-F238E27FC236}">
                  <a16:creationId xmlns:a16="http://schemas.microsoft.com/office/drawing/2014/main" id="{420AFBD8-2535-E54A-AA1C-9F8746904D65}"/>
                </a:ext>
              </a:extLst>
            </p:cNvPr>
            <p:cNvSpPr/>
            <p:nvPr/>
          </p:nvSpPr>
          <p:spPr>
            <a:xfrm>
              <a:off x="6027515" y="248730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1" name="Google Shape;366;p25">
              <a:extLst>
                <a:ext uri="{FF2B5EF4-FFF2-40B4-BE49-F238E27FC236}">
                  <a16:creationId xmlns:a16="http://schemas.microsoft.com/office/drawing/2014/main" id="{E8CEBF12-549C-5B6F-F59C-36DDE28FAB98}"/>
                </a:ext>
              </a:extLst>
            </p:cNvPr>
            <p:cNvSpPr/>
            <p:nvPr/>
          </p:nvSpPr>
          <p:spPr>
            <a:xfrm>
              <a:off x="3159889" y="3962757"/>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2" name="Google Shape;367;p25">
              <a:extLst>
                <a:ext uri="{FF2B5EF4-FFF2-40B4-BE49-F238E27FC236}">
                  <a16:creationId xmlns:a16="http://schemas.microsoft.com/office/drawing/2014/main" id="{6D298552-FD4C-3FAA-3743-39CB2C892D65}"/>
                </a:ext>
              </a:extLst>
            </p:cNvPr>
            <p:cNvSpPr/>
            <p:nvPr/>
          </p:nvSpPr>
          <p:spPr>
            <a:xfrm>
              <a:off x="2510443" y="4781811"/>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3" name="Google Shape;368;p25">
              <a:extLst>
                <a:ext uri="{FF2B5EF4-FFF2-40B4-BE49-F238E27FC236}">
                  <a16:creationId xmlns:a16="http://schemas.microsoft.com/office/drawing/2014/main" id="{F077AB58-20FD-1A61-F655-BB176FD6C04D}"/>
                </a:ext>
              </a:extLst>
            </p:cNvPr>
            <p:cNvSpPr/>
            <p:nvPr/>
          </p:nvSpPr>
          <p:spPr>
            <a:xfrm>
              <a:off x="3495555" y="4940084"/>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4" name="Google Shape;369;p25">
              <a:extLst>
                <a:ext uri="{FF2B5EF4-FFF2-40B4-BE49-F238E27FC236}">
                  <a16:creationId xmlns:a16="http://schemas.microsoft.com/office/drawing/2014/main" id="{008CE0E6-92D3-98B6-F8D1-2400112E5E70}"/>
                </a:ext>
              </a:extLst>
            </p:cNvPr>
            <p:cNvSpPr/>
            <p:nvPr/>
          </p:nvSpPr>
          <p:spPr>
            <a:xfrm>
              <a:off x="8682215" y="4307335"/>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5" name="Google Shape;370;p25">
              <a:extLst>
                <a:ext uri="{FF2B5EF4-FFF2-40B4-BE49-F238E27FC236}">
                  <a16:creationId xmlns:a16="http://schemas.microsoft.com/office/drawing/2014/main" id="{9F89C574-901F-A844-79E3-ABF27E299567}"/>
                </a:ext>
              </a:extLst>
            </p:cNvPr>
            <p:cNvSpPr/>
            <p:nvPr/>
          </p:nvSpPr>
          <p:spPr>
            <a:xfrm>
              <a:off x="6027514" y="1537019"/>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6" name="Google Shape;371;p25">
              <a:extLst>
                <a:ext uri="{FF2B5EF4-FFF2-40B4-BE49-F238E27FC236}">
                  <a16:creationId xmlns:a16="http://schemas.microsoft.com/office/drawing/2014/main" id="{825B6DC5-E192-90F9-01F7-EFDE54254B14}"/>
                </a:ext>
              </a:extLst>
            </p:cNvPr>
            <p:cNvSpPr/>
            <p:nvPr/>
          </p:nvSpPr>
          <p:spPr>
            <a:xfrm>
              <a:off x="4807592" y="4001202"/>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7" name="Google Shape;372;p25">
              <a:extLst>
                <a:ext uri="{FF2B5EF4-FFF2-40B4-BE49-F238E27FC236}">
                  <a16:creationId xmlns:a16="http://schemas.microsoft.com/office/drawing/2014/main" id="{9124A04B-7931-DCED-C8F4-ADCEFA963F90}"/>
                </a:ext>
              </a:extLst>
            </p:cNvPr>
            <p:cNvSpPr/>
            <p:nvPr/>
          </p:nvSpPr>
          <p:spPr>
            <a:xfrm>
              <a:off x="4326520" y="1753073"/>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8" name="Google Shape;373;p25">
              <a:extLst>
                <a:ext uri="{FF2B5EF4-FFF2-40B4-BE49-F238E27FC236}">
                  <a16:creationId xmlns:a16="http://schemas.microsoft.com/office/drawing/2014/main" id="{AADE4FE4-CCB3-0C27-7ED8-82C40277D287}"/>
                </a:ext>
              </a:extLst>
            </p:cNvPr>
            <p:cNvSpPr/>
            <p:nvPr/>
          </p:nvSpPr>
          <p:spPr>
            <a:xfrm>
              <a:off x="7733099" y="308908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9" name="Google Shape;374;p25">
              <a:extLst>
                <a:ext uri="{FF2B5EF4-FFF2-40B4-BE49-F238E27FC236}">
                  <a16:creationId xmlns:a16="http://schemas.microsoft.com/office/drawing/2014/main" id="{A45120BC-C90A-EEE9-ED34-1BEB4D8BBF2E}"/>
                </a:ext>
              </a:extLst>
            </p:cNvPr>
            <p:cNvSpPr/>
            <p:nvPr/>
          </p:nvSpPr>
          <p:spPr>
            <a:xfrm>
              <a:off x="7763965" y="4975773"/>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90" name="Google Shape;375;p25">
              <a:extLst>
                <a:ext uri="{FF2B5EF4-FFF2-40B4-BE49-F238E27FC236}">
                  <a16:creationId xmlns:a16="http://schemas.microsoft.com/office/drawing/2014/main" id="{78028765-27A3-FAAB-5D12-2448584CC8C6}"/>
                </a:ext>
              </a:extLst>
            </p:cNvPr>
            <p:cNvSpPr/>
            <p:nvPr/>
          </p:nvSpPr>
          <p:spPr>
            <a:xfrm>
              <a:off x="6698846" y="433469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91" name="Google Shape;376;p25">
              <a:extLst>
                <a:ext uri="{FF2B5EF4-FFF2-40B4-BE49-F238E27FC236}">
                  <a16:creationId xmlns:a16="http://schemas.microsoft.com/office/drawing/2014/main" id="{71202372-18DE-ECE7-6697-1A8EF353A8A1}"/>
                </a:ext>
              </a:extLst>
            </p:cNvPr>
            <p:cNvCxnSpPr>
              <a:stCxn id="87" idx="4"/>
              <a:endCxn id="79"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92" name="Google Shape;377;p25">
              <a:extLst>
                <a:ext uri="{FF2B5EF4-FFF2-40B4-BE49-F238E27FC236}">
                  <a16:creationId xmlns:a16="http://schemas.microsoft.com/office/drawing/2014/main" id="{C36D7D97-4042-34B6-2AF3-FD7B2BDEAD69}"/>
                </a:ext>
              </a:extLst>
            </p:cNvPr>
            <p:cNvCxnSpPr>
              <a:stCxn id="80" idx="2"/>
              <a:endCxn id="87"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93" name="Google Shape;378;p25">
              <a:extLst>
                <a:ext uri="{FF2B5EF4-FFF2-40B4-BE49-F238E27FC236}">
                  <a16:creationId xmlns:a16="http://schemas.microsoft.com/office/drawing/2014/main" id="{3933F3D5-1BE3-6D44-B4D9-3E4F468C402E}"/>
                </a:ext>
              </a:extLst>
            </p:cNvPr>
            <p:cNvCxnSpPr>
              <a:stCxn id="87"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94" name="Google Shape;379;p25">
              <a:extLst>
                <a:ext uri="{FF2B5EF4-FFF2-40B4-BE49-F238E27FC236}">
                  <a16:creationId xmlns:a16="http://schemas.microsoft.com/office/drawing/2014/main" id="{E7C98934-FCEE-A298-E5F0-A8C2BC1B4961}"/>
                </a:ext>
              </a:extLst>
            </p:cNvPr>
            <p:cNvCxnSpPr>
              <a:stCxn id="80" idx="0"/>
              <a:endCxn id="85"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95" name="Google Shape;380;p25">
              <a:extLst>
                <a:ext uri="{FF2B5EF4-FFF2-40B4-BE49-F238E27FC236}">
                  <a16:creationId xmlns:a16="http://schemas.microsoft.com/office/drawing/2014/main" id="{64E8E04A-530F-CA4F-8E03-38644615D067}"/>
                </a:ext>
              </a:extLst>
            </p:cNvPr>
            <p:cNvCxnSpPr>
              <a:endCxn id="88"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96" name="Google Shape;381;p25">
              <a:extLst>
                <a:ext uri="{FF2B5EF4-FFF2-40B4-BE49-F238E27FC236}">
                  <a16:creationId xmlns:a16="http://schemas.microsoft.com/office/drawing/2014/main" id="{85B32B43-95C1-1E21-1871-170E5950D9D6}"/>
                </a:ext>
              </a:extLst>
            </p:cNvPr>
            <p:cNvCxnSpPr>
              <a:endCxn id="89"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97" name="Google Shape;382;p25">
              <a:extLst>
                <a:ext uri="{FF2B5EF4-FFF2-40B4-BE49-F238E27FC236}">
                  <a16:creationId xmlns:a16="http://schemas.microsoft.com/office/drawing/2014/main" id="{869377B0-C5D7-3711-BC42-58B8EAA6212E}"/>
                </a:ext>
              </a:extLst>
            </p:cNvPr>
            <p:cNvCxnSpPr>
              <a:endCxn id="90"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98" name="Google Shape;383;p25">
              <a:extLst>
                <a:ext uri="{FF2B5EF4-FFF2-40B4-BE49-F238E27FC236}">
                  <a16:creationId xmlns:a16="http://schemas.microsoft.com/office/drawing/2014/main" id="{C4CDB8D7-3577-4516-8ADF-F9E0F951C724}"/>
                </a:ext>
              </a:extLst>
            </p:cNvPr>
            <p:cNvCxnSpPr>
              <a:stCxn id="90" idx="6"/>
              <a:endCxn id="84"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99" name="Google Shape;384;p25">
              <a:extLst>
                <a:ext uri="{FF2B5EF4-FFF2-40B4-BE49-F238E27FC236}">
                  <a16:creationId xmlns:a16="http://schemas.microsoft.com/office/drawing/2014/main" id="{7D402A13-B2E4-D91D-4FAE-66199B208CFA}"/>
                </a:ext>
              </a:extLst>
            </p:cNvPr>
            <p:cNvCxnSpPr>
              <a:stCxn id="88" idx="5"/>
              <a:endCxn id="84"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100" name="Google Shape;385;p25">
              <a:extLst>
                <a:ext uri="{FF2B5EF4-FFF2-40B4-BE49-F238E27FC236}">
                  <a16:creationId xmlns:a16="http://schemas.microsoft.com/office/drawing/2014/main" id="{ABCA5DF7-6C8F-8517-D523-1A7D2852CFEC}"/>
                </a:ext>
              </a:extLst>
            </p:cNvPr>
            <p:cNvCxnSpPr>
              <a:stCxn id="84" idx="3"/>
              <a:endCxn id="89"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101" name="Google Shape;386;p25">
              <a:extLst>
                <a:ext uri="{FF2B5EF4-FFF2-40B4-BE49-F238E27FC236}">
                  <a16:creationId xmlns:a16="http://schemas.microsoft.com/office/drawing/2014/main" id="{30A1BE1E-2D97-1F2A-5DCE-7EBAAC099D22}"/>
                </a:ext>
              </a:extLst>
            </p:cNvPr>
            <p:cNvCxnSpPr>
              <a:cxnSpLocks/>
              <a:stCxn id="89" idx="2"/>
              <a:endCxn id="86"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102" name="Google Shape;387;p25">
              <a:extLst>
                <a:ext uri="{FF2B5EF4-FFF2-40B4-BE49-F238E27FC236}">
                  <a16:creationId xmlns:a16="http://schemas.microsoft.com/office/drawing/2014/main" id="{60F7EA2E-E9F4-E350-ADC5-1AB51574BEB4}"/>
                </a:ext>
              </a:extLst>
            </p:cNvPr>
            <p:cNvCxnSpPr>
              <a:stCxn id="79" idx="4"/>
              <a:endCxn id="83"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103" name="Google Shape;388;p25">
              <a:extLst>
                <a:ext uri="{FF2B5EF4-FFF2-40B4-BE49-F238E27FC236}">
                  <a16:creationId xmlns:a16="http://schemas.microsoft.com/office/drawing/2014/main" id="{F56E4D31-1BEA-B24C-DD11-9D3B1B625642}"/>
                </a:ext>
              </a:extLst>
            </p:cNvPr>
            <p:cNvCxnSpPr>
              <a:stCxn id="81" idx="4"/>
              <a:endCxn id="83"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104" name="Google Shape;389;p25">
              <a:extLst>
                <a:ext uri="{FF2B5EF4-FFF2-40B4-BE49-F238E27FC236}">
                  <a16:creationId xmlns:a16="http://schemas.microsoft.com/office/drawing/2014/main" id="{ADA05CCA-70A7-8896-310B-D84FE60114C0}"/>
                </a:ext>
              </a:extLst>
            </p:cNvPr>
            <p:cNvCxnSpPr>
              <a:stCxn id="81" idx="3"/>
              <a:endCxn id="82"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105" name="Google Shape;390;p25">
              <a:extLst>
                <a:ext uri="{FF2B5EF4-FFF2-40B4-BE49-F238E27FC236}">
                  <a16:creationId xmlns:a16="http://schemas.microsoft.com/office/drawing/2014/main" id="{6F155443-CA17-3698-2344-4D1F4833548A}"/>
                </a:ext>
              </a:extLst>
            </p:cNvPr>
            <p:cNvCxnSpPr>
              <a:stCxn id="82" idx="6"/>
              <a:endCxn id="83"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106" name="Google Shape;391;p25">
              <a:extLst>
                <a:ext uri="{FF2B5EF4-FFF2-40B4-BE49-F238E27FC236}">
                  <a16:creationId xmlns:a16="http://schemas.microsoft.com/office/drawing/2014/main" id="{D831DCB9-0250-BAC2-9090-3B64B42936F2}"/>
                </a:ext>
              </a:extLst>
            </p:cNvPr>
            <p:cNvCxnSpPr>
              <a:stCxn id="80" idx="3"/>
              <a:endCxn id="81"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107" name="Google Shape;392;p25">
              <a:extLst>
                <a:ext uri="{FF2B5EF4-FFF2-40B4-BE49-F238E27FC236}">
                  <a16:creationId xmlns:a16="http://schemas.microsoft.com/office/drawing/2014/main" id="{20FEF899-9778-54E3-A501-C5C6043F9B84}"/>
                </a:ext>
              </a:extLst>
            </p:cNvPr>
            <p:cNvCxnSpPr>
              <a:cxnSpLocks/>
              <a:stCxn id="80" idx="4"/>
              <a:endCxn id="86"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108" name="Google Shape;393;p25">
              <a:extLst>
                <a:ext uri="{FF2B5EF4-FFF2-40B4-BE49-F238E27FC236}">
                  <a16:creationId xmlns:a16="http://schemas.microsoft.com/office/drawing/2014/main" id="{989A9054-1696-1EEA-3CC5-BEA12A66269C}"/>
                </a:ext>
              </a:extLst>
            </p:cNvPr>
            <p:cNvCxnSpPr>
              <a:cxnSpLocks/>
              <a:stCxn id="85" idx="3"/>
              <a:endCxn id="86"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109" name="Google Shape;394;p25">
              <a:extLst>
                <a:ext uri="{FF2B5EF4-FFF2-40B4-BE49-F238E27FC236}">
                  <a16:creationId xmlns:a16="http://schemas.microsoft.com/office/drawing/2014/main" id="{787AA39A-075C-A51A-CCB0-4C3AB61A6245}"/>
                </a:ext>
              </a:extLst>
            </p:cNvPr>
            <p:cNvCxnSpPr>
              <a:stCxn id="83" idx="6"/>
              <a:endCxn id="90"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sp>
        <p:nvSpPr>
          <p:cNvPr id="112" name="TextBox 111">
            <a:extLst>
              <a:ext uri="{FF2B5EF4-FFF2-40B4-BE49-F238E27FC236}">
                <a16:creationId xmlns:a16="http://schemas.microsoft.com/office/drawing/2014/main" id="{FAA0E780-4541-0ACA-5485-6BE4CE2ECB1B}"/>
              </a:ext>
            </a:extLst>
          </p:cNvPr>
          <p:cNvSpPr txBox="1"/>
          <p:nvPr/>
        </p:nvSpPr>
        <p:spPr>
          <a:xfrm flipH="1">
            <a:off x="1024820" y="4048352"/>
            <a:ext cx="2148147" cy="307777"/>
          </a:xfrm>
          <a:prstGeom prst="rect">
            <a:avLst/>
          </a:prstGeom>
          <a:noFill/>
        </p:spPr>
        <p:txBody>
          <a:bodyPr wrap="square" rtlCol="0">
            <a:spAutoFit/>
          </a:bodyPr>
          <a:lstStyle/>
          <a:p>
            <a:pPr algn="ctr"/>
            <a:r>
              <a:rPr lang="en-AU" dirty="0"/>
              <a:t>principal components</a:t>
            </a:r>
          </a:p>
        </p:txBody>
      </p:sp>
      <p:sp>
        <p:nvSpPr>
          <p:cNvPr id="114" name="TextBox 113">
            <a:extLst>
              <a:ext uri="{FF2B5EF4-FFF2-40B4-BE49-F238E27FC236}">
                <a16:creationId xmlns:a16="http://schemas.microsoft.com/office/drawing/2014/main" id="{6388033A-4D20-6F56-2957-CFD157D31553}"/>
              </a:ext>
            </a:extLst>
          </p:cNvPr>
          <p:cNvSpPr txBox="1"/>
          <p:nvPr/>
        </p:nvSpPr>
        <p:spPr>
          <a:xfrm flipH="1">
            <a:off x="3413841" y="4048352"/>
            <a:ext cx="2148147" cy="307777"/>
          </a:xfrm>
          <a:prstGeom prst="rect">
            <a:avLst/>
          </a:prstGeom>
          <a:noFill/>
        </p:spPr>
        <p:txBody>
          <a:bodyPr wrap="square" rtlCol="0">
            <a:spAutoFit/>
          </a:bodyPr>
          <a:lstStyle/>
          <a:p>
            <a:pPr algn="ctr"/>
            <a:r>
              <a:rPr lang="en-AU" dirty="0"/>
              <a:t>cell-cell neighbourhood</a:t>
            </a:r>
          </a:p>
        </p:txBody>
      </p:sp>
      <p:sp>
        <p:nvSpPr>
          <p:cNvPr id="115" name="TextBox 114">
            <a:extLst>
              <a:ext uri="{FF2B5EF4-FFF2-40B4-BE49-F238E27FC236}">
                <a16:creationId xmlns:a16="http://schemas.microsoft.com/office/drawing/2014/main" id="{0AFAD57B-50F3-D16D-9A80-B0E6041B6C0E}"/>
              </a:ext>
            </a:extLst>
          </p:cNvPr>
          <p:cNvSpPr txBox="1"/>
          <p:nvPr/>
        </p:nvSpPr>
        <p:spPr>
          <a:xfrm flipH="1">
            <a:off x="5863260" y="4048352"/>
            <a:ext cx="1533913" cy="307777"/>
          </a:xfrm>
          <a:prstGeom prst="rect">
            <a:avLst/>
          </a:prstGeom>
          <a:noFill/>
        </p:spPr>
        <p:txBody>
          <a:bodyPr wrap="square" rtlCol="0">
            <a:spAutoFit/>
          </a:bodyPr>
          <a:lstStyle/>
          <a:p>
            <a:pPr algn="ctr"/>
            <a:r>
              <a:rPr lang="en-AU" dirty="0"/>
              <a:t>clusters</a:t>
            </a:r>
          </a:p>
        </p:txBody>
      </p:sp>
    </p:spTree>
    <p:extLst>
      <p:ext uri="{BB962C8B-B14F-4D97-AF65-F5344CB8AC3E}">
        <p14:creationId xmlns:p14="http://schemas.microsoft.com/office/powerpoint/2010/main" val="4128741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5D4E2-B35B-B95E-B714-DE6F23EB2C9A}"/>
              </a:ext>
            </a:extLst>
          </p:cNvPr>
          <p:cNvPicPr>
            <a:picLocks noChangeAspect="1"/>
          </p:cNvPicPr>
          <p:nvPr/>
        </p:nvPicPr>
        <p:blipFill>
          <a:blip r:embed="rId2"/>
          <a:stretch>
            <a:fillRect/>
          </a:stretch>
        </p:blipFill>
        <p:spPr>
          <a:xfrm>
            <a:off x="183642" y="2756916"/>
            <a:ext cx="2145085" cy="1193292"/>
          </a:xfrm>
          <a:prstGeom prst="rect">
            <a:avLst/>
          </a:prstGeom>
        </p:spPr>
      </p:pic>
      <p:pic>
        <p:nvPicPr>
          <p:cNvPr id="6" name="Picture 5">
            <a:extLst>
              <a:ext uri="{FF2B5EF4-FFF2-40B4-BE49-F238E27FC236}">
                <a16:creationId xmlns:a16="http://schemas.microsoft.com/office/drawing/2014/main" id="{BC89E062-16A0-988D-EE6D-A553263A6E1A}"/>
              </a:ext>
            </a:extLst>
          </p:cNvPr>
          <p:cNvPicPr>
            <a:picLocks noChangeAspect="1"/>
          </p:cNvPicPr>
          <p:nvPr/>
        </p:nvPicPr>
        <p:blipFill>
          <a:blip r:embed="rId2"/>
          <a:stretch>
            <a:fillRect/>
          </a:stretch>
        </p:blipFill>
        <p:spPr>
          <a:xfrm>
            <a:off x="2462349" y="2756916"/>
            <a:ext cx="2145085" cy="1193292"/>
          </a:xfrm>
          <a:prstGeom prst="rect">
            <a:avLst/>
          </a:prstGeom>
        </p:spPr>
      </p:pic>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3"/>
          <a:stretch>
            <a:fillRect/>
          </a:stretch>
        </p:blipFill>
        <p:spPr>
          <a:xfrm>
            <a:off x="4784220" y="2941030"/>
            <a:ext cx="2427839" cy="835727"/>
          </a:xfrm>
          <a:prstGeom prst="rect">
            <a:avLst/>
          </a:prstGeom>
        </p:spPr>
      </p:pic>
      <p:pic>
        <p:nvPicPr>
          <p:cNvPr id="76" name="Google Shape;171;p12">
            <a:extLst>
              <a:ext uri="{FF2B5EF4-FFF2-40B4-BE49-F238E27FC236}">
                <a16:creationId xmlns:a16="http://schemas.microsoft.com/office/drawing/2014/main" id="{CFED518A-DF8D-2DCA-ACD5-71E074BF46AE}"/>
              </a:ext>
            </a:extLst>
          </p:cNvPr>
          <p:cNvPicPr preferRelativeResize="0"/>
          <p:nvPr/>
        </p:nvPicPr>
        <p:blipFill rotWithShape="1">
          <a:blip r:embed="rId4">
            <a:alphaModFix amt="44000"/>
          </a:blip>
          <a:srcRect/>
          <a:stretch/>
        </p:blipFill>
        <p:spPr>
          <a:xfrm>
            <a:off x="7407781" y="2465280"/>
            <a:ext cx="1548734" cy="1483728"/>
          </a:xfrm>
          <a:prstGeom prst="rect">
            <a:avLst/>
          </a:prstGeom>
          <a:noFill/>
          <a:ln>
            <a:noFill/>
          </a:ln>
        </p:spPr>
      </p:pic>
      <p:sp>
        <p:nvSpPr>
          <p:cNvPr id="110" name="TextBox 109">
            <a:extLst>
              <a:ext uri="{FF2B5EF4-FFF2-40B4-BE49-F238E27FC236}">
                <a16:creationId xmlns:a16="http://schemas.microsoft.com/office/drawing/2014/main" id="{B85EE5B6-D1C4-2176-725F-3CC31B9916B0}"/>
              </a:ext>
            </a:extLst>
          </p:cNvPr>
          <p:cNvSpPr txBox="1"/>
          <p:nvPr/>
        </p:nvSpPr>
        <p:spPr>
          <a:xfrm flipH="1">
            <a:off x="657254" y="4157654"/>
            <a:ext cx="1856233" cy="523220"/>
          </a:xfrm>
          <a:prstGeom prst="rect">
            <a:avLst/>
          </a:prstGeom>
          <a:noFill/>
        </p:spPr>
        <p:txBody>
          <a:bodyPr wrap="square" rtlCol="0">
            <a:spAutoFit/>
          </a:bodyPr>
          <a:lstStyle/>
          <a:p>
            <a:pPr algn="ctr"/>
            <a:r>
              <a:rPr lang="en-AU" dirty="0"/>
              <a:t>~20000</a:t>
            </a:r>
          </a:p>
          <a:p>
            <a:pPr algn="ctr"/>
            <a:r>
              <a:rPr lang="en-AU" dirty="0"/>
              <a:t>genes</a:t>
            </a:r>
          </a:p>
        </p:txBody>
      </p:sp>
      <p:sp>
        <p:nvSpPr>
          <p:cNvPr id="111" name="TextBox 110">
            <a:extLst>
              <a:ext uri="{FF2B5EF4-FFF2-40B4-BE49-F238E27FC236}">
                <a16:creationId xmlns:a16="http://schemas.microsoft.com/office/drawing/2014/main" id="{E5BAFBEC-FD94-3484-2523-535A45E268CF}"/>
              </a:ext>
            </a:extLst>
          </p:cNvPr>
          <p:cNvSpPr txBox="1"/>
          <p:nvPr/>
        </p:nvSpPr>
        <p:spPr>
          <a:xfrm flipH="1">
            <a:off x="2513487" y="4157654"/>
            <a:ext cx="1856233" cy="738664"/>
          </a:xfrm>
          <a:prstGeom prst="rect">
            <a:avLst/>
          </a:prstGeom>
          <a:noFill/>
        </p:spPr>
        <p:txBody>
          <a:bodyPr wrap="square" rtlCol="0">
            <a:spAutoFit/>
          </a:bodyPr>
          <a:lstStyle/>
          <a:p>
            <a:pPr algn="ctr"/>
            <a:r>
              <a:rPr lang="en-AU" dirty="0"/>
              <a:t>~2000 </a:t>
            </a:r>
          </a:p>
          <a:p>
            <a:pPr algn="ctr"/>
            <a:r>
              <a:rPr lang="en-AU" dirty="0"/>
              <a:t>variable genes</a:t>
            </a:r>
          </a:p>
          <a:p>
            <a:pPr algn="ctr"/>
            <a:r>
              <a:rPr lang="en-AU" dirty="0"/>
              <a:t>(scaled)</a:t>
            </a:r>
          </a:p>
        </p:txBody>
      </p:sp>
      <p:sp>
        <p:nvSpPr>
          <p:cNvPr id="112" name="TextBox 111">
            <a:extLst>
              <a:ext uri="{FF2B5EF4-FFF2-40B4-BE49-F238E27FC236}">
                <a16:creationId xmlns:a16="http://schemas.microsoft.com/office/drawing/2014/main" id="{FAA0E780-4541-0ACA-5485-6BE4CE2ECB1B}"/>
              </a:ext>
            </a:extLst>
          </p:cNvPr>
          <p:cNvSpPr txBox="1"/>
          <p:nvPr/>
        </p:nvSpPr>
        <p:spPr>
          <a:xfrm flipH="1">
            <a:off x="4920164" y="4157654"/>
            <a:ext cx="2148147" cy="523220"/>
          </a:xfrm>
          <a:prstGeom prst="rect">
            <a:avLst/>
          </a:prstGeom>
          <a:noFill/>
        </p:spPr>
        <p:txBody>
          <a:bodyPr wrap="square" rtlCol="0">
            <a:spAutoFit/>
          </a:bodyPr>
          <a:lstStyle/>
          <a:p>
            <a:pPr algn="ctr"/>
            <a:r>
              <a:rPr lang="en-AU" dirty="0"/>
              <a:t>~20 </a:t>
            </a:r>
          </a:p>
          <a:p>
            <a:pPr algn="ctr"/>
            <a:r>
              <a:rPr lang="en-AU" dirty="0"/>
              <a:t>principal components</a:t>
            </a:r>
          </a:p>
        </p:txBody>
      </p:sp>
      <p:sp>
        <p:nvSpPr>
          <p:cNvPr id="113" name="TextBox 112">
            <a:extLst>
              <a:ext uri="{FF2B5EF4-FFF2-40B4-BE49-F238E27FC236}">
                <a16:creationId xmlns:a16="http://schemas.microsoft.com/office/drawing/2014/main" id="{816B4910-1D49-4EAC-667D-277F6CF6C6A7}"/>
              </a:ext>
            </a:extLst>
          </p:cNvPr>
          <p:cNvSpPr txBox="1"/>
          <p:nvPr/>
        </p:nvSpPr>
        <p:spPr>
          <a:xfrm flipH="1">
            <a:off x="7135430" y="4157654"/>
            <a:ext cx="1856233" cy="523220"/>
          </a:xfrm>
          <a:prstGeom prst="rect">
            <a:avLst/>
          </a:prstGeom>
          <a:noFill/>
        </p:spPr>
        <p:txBody>
          <a:bodyPr wrap="square" rtlCol="0">
            <a:spAutoFit/>
          </a:bodyPr>
          <a:lstStyle/>
          <a:p>
            <a:pPr algn="ctr"/>
            <a:r>
              <a:rPr lang="en-AU" dirty="0"/>
              <a:t>~2</a:t>
            </a:r>
          </a:p>
          <a:p>
            <a:pPr algn="ctr"/>
            <a:r>
              <a:rPr lang="en-AU" dirty="0"/>
              <a:t>dimensions</a:t>
            </a:r>
          </a:p>
        </p:txBody>
      </p:sp>
    </p:spTree>
    <p:extLst>
      <p:ext uri="{BB962C8B-B14F-4D97-AF65-F5344CB8AC3E}">
        <p14:creationId xmlns:p14="http://schemas.microsoft.com/office/powerpoint/2010/main" val="91687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Cluster Markers</a:t>
            </a:r>
            <a:endParaRPr/>
          </a:p>
        </p:txBody>
      </p:sp>
      <p:sp>
        <p:nvSpPr>
          <p:cNvPr id="401" name="Google Shape;401;p26"/>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402" name="Google Shape;402;p26"/>
          <p:cNvPicPr preferRelativeResize="0"/>
          <p:nvPr/>
        </p:nvPicPr>
        <p:blipFill rotWithShape="1">
          <a:blip r:embed="rId3">
            <a:alphaModFix/>
          </a:blip>
          <a:srcRect/>
          <a:stretch/>
        </p:blipFill>
        <p:spPr>
          <a:xfrm>
            <a:off x="4377375" y="1782512"/>
            <a:ext cx="3437250" cy="3292976"/>
          </a:xfrm>
          <a:prstGeom prst="rect">
            <a:avLst/>
          </a:prstGeom>
          <a:noFill/>
          <a:ln>
            <a:noFill/>
          </a:ln>
        </p:spPr>
      </p:pic>
      <p:sp>
        <p:nvSpPr>
          <p:cNvPr id="403" name="Google Shape;403;p26"/>
          <p:cNvSpPr/>
          <p:nvPr/>
        </p:nvSpPr>
        <p:spPr>
          <a:xfrm>
            <a:off x="3697941" y="1625484"/>
            <a:ext cx="3065930" cy="3860916"/>
          </a:xfrm>
          <a:custGeom>
            <a:avLst/>
            <a:gdLst/>
            <a:ahLst/>
            <a:cxnLst/>
            <a:rect l="l" t="t" r="r" b="b"/>
            <a:pathLst>
              <a:path w="3065930" h="3860916" extrusionOk="0">
                <a:moveTo>
                  <a:pt x="2595283" y="68845"/>
                </a:moveTo>
                <a:cubicBezTo>
                  <a:pt x="2563906" y="64363"/>
                  <a:pt x="2532233" y="61614"/>
                  <a:pt x="2501153" y="55398"/>
                </a:cubicBezTo>
                <a:cubicBezTo>
                  <a:pt x="2464909" y="48149"/>
                  <a:pt x="2430356" y="32182"/>
                  <a:pt x="2393577" y="28504"/>
                </a:cubicBezTo>
                <a:lnTo>
                  <a:pt x="2259106" y="15057"/>
                </a:lnTo>
                <a:cubicBezTo>
                  <a:pt x="2241177" y="10575"/>
                  <a:pt x="2223799" y="1610"/>
                  <a:pt x="2205318" y="1610"/>
                </a:cubicBezTo>
                <a:cubicBezTo>
                  <a:pt x="1836535" y="1610"/>
                  <a:pt x="1913125" y="-9876"/>
                  <a:pt x="1721224" y="28504"/>
                </a:cubicBezTo>
                <a:cubicBezTo>
                  <a:pt x="1560639" y="97326"/>
                  <a:pt x="1695381" y="45493"/>
                  <a:pt x="1519518" y="95740"/>
                </a:cubicBezTo>
                <a:cubicBezTo>
                  <a:pt x="1290384" y="161208"/>
                  <a:pt x="1551685" y="94421"/>
                  <a:pt x="1385047" y="136081"/>
                </a:cubicBezTo>
                <a:cubicBezTo>
                  <a:pt x="1367118" y="149528"/>
                  <a:pt x="1351305" y="166399"/>
                  <a:pt x="1331259" y="176422"/>
                </a:cubicBezTo>
                <a:cubicBezTo>
                  <a:pt x="1314729" y="184687"/>
                  <a:pt x="1295241" y="184792"/>
                  <a:pt x="1277471" y="189869"/>
                </a:cubicBezTo>
                <a:cubicBezTo>
                  <a:pt x="1263842" y="193763"/>
                  <a:pt x="1250577" y="198834"/>
                  <a:pt x="1237130" y="203316"/>
                </a:cubicBezTo>
                <a:cubicBezTo>
                  <a:pt x="1219200" y="216763"/>
                  <a:pt x="1203821" y="234555"/>
                  <a:pt x="1183341" y="243657"/>
                </a:cubicBezTo>
                <a:cubicBezTo>
                  <a:pt x="1070462" y="293825"/>
                  <a:pt x="1157598" y="211693"/>
                  <a:pt x="1062318" y="297445"/>
                </a:cubicBezTo>
                <a:lnTo>
                  <a:pt x="941294" y="418469"/>
                </a:lnTo>
                <a:cubicBezTo>
                  <a:pt x="923365" y="436398"/>
                  <a:pt x="901571" y="451160"/>
                  <a:pt x="887506" y="472257"/>
                </a:cubicBezTo>
                <a:cubicBezTo>
                  <a:pt x="851067" y="526916"/>
                  <a:pt x="811071" y="589036"/>
                  <a:pt x="766483" y="633622"/>
                </a:cubicBezTo>
                <a:cubicBezTo>
                  <a:pt x="696622" y="703480"/>
                  <a:pt x="795132" y="602438"/>
                  <a:pt x="699247" y="714304"/>
                </a:cubicBezTo>
                <a:cubicBezTo>
                  <a:pt x="660627" y="759361"/>
                  <a:pt x="649611" y="752550"/>
                  <a:pt x="618565" y="808434"/>
                </a:cubicBezTo>
                <a:cubicBezTo>
                  <a:pt x="606843" y="829535"/>
                  <a:pt x="604090" y="854971"/>
                  <a:pt x="591671" y="875669"/>
                </a:cubicBezTo>
                <a:cubicBezTo>
                  <a:pt x="520169" y="994838"/>
                  <a:pt x="558093" y="896886"/>
                  <a:pt x="510988" y="983245"/>
                </a:cubicBezTo>
                <a:cubicBezTo>
                  <a:pt x="491790" y="1018441"/>
                  <a:pt x="477827" y="1056444"/>
                  <a:pt x="457200" y="1090822"/>
                </a:cubicBezTo>
                <a:cubicBezTo>
                  <a:pt x="430306" y="1135645"/>
                  <a:pt x="399895" y="1178538"/>
                  <a:pt x="376518" y="1225292"/>
                </a:cubicBezTo>
                <a:cubicBezTo>
                  <a:pt x="367553" y="1243222"/>
                  <a:pt x="359569" y="1261676"/>
                  <a:pt x="349624" y="1279081"/>
                </a:cubicBezTo>
                <a:cubicBezTo>
                  <a:pt x="306953" y="1353756"/>
                  <a:pt x="333114" y="1285208"/>
                  <a:pt x="282388" y="1386657"/>
                </a:cubicBezTo>
                <a:cubicBezTo>
                  <a:pt x="226708" y="1498015"/>
                  <a:pt x="319130" y="1351712"/>
                  <a:pt x="242047" y="1467340"/>
                </a:cubicBezTo>
                <a:cubicBezTo>
                  <a:pt x="237565" y="1485269"/>
                  <a:pt x="236106" y="1504240"/>
                  <a:pt x="228600" y="1521128"/>
                </a:cubicBezTo>
                <a:cubicBezTo>
                  <a:pt x="217985" y="1545012"/>
                  <a:pt x="195945" y="1563382"/>
                  <a:pt x="188259" y="1588363"/>
                </a:cubicBezTo>
                <a:cubicBezTo>
                  <a:pt x="177631" y="1622903"/>
                  <a:pt x="182384" y="1660604"/>
                  <a:pt x="174812" y="1695940"/>
                </a:cubicBezTo>
                <a:cubicBezTo>
                  <a:pt x="168872" y="1723659"/>
                  <a:pt x="156883" y="1749728"/>
                  <a:pt x="147918" y="1776622"/>
                </a:cubicBezTo>
                <a:cubicBezTo>
                  <a:pt x="138953" y="1803516"/>
                  <a:pt x="127900" y="1829802"/>
                  <a:pt x="121024" y="1857304"/>
                </a:cubicBezTo>
                <a:cubicBezTo>
                  <a:pt x="116542" y="1875233"/>
                  <a:pt x="112887" y="1893390"/>
                  <a:pt x="107577" y="1911092"/>
                </a:cubicBezTo>
                <a:cubicBezTo>
                  <a:pt x="99431" y="1938246"/>
                  <a:pt x="85344" y="1963812"/>
                  <a:pt x="80683" y="1991775"/>
                </a:cubicBezTo>
                <a:cubicBezTo>
                  <a:pt x="76200" y="2018669"/>
                  <a:pt x="71381" y="2045509"/>
                  <a:pt x="67235" y="2072457"/>
                </a:cubicBezTo>
                <a:cubicBezTo>
                  <a:pt x="62415" y="2103784"/>
                  <a:pt x="59458" y="2135403"/>
                  <a:pt x="53788" y="2166587"/>
                </a:cubicBezTo>
                <a:cubicBezTo>
                  <a:pt x="50482" y="2184770"/>
                  <a:pt x="44823" y="2202446"/>
                  <a:pt x="40341" y="2220375"/>
                </a:cubicBezTo>
                <a:cubicBezTo>
                  <a:pt x="33471" y="2295943"/>
                  <a:pt x="30052" y="2374254"/>
                  <a:pt x="13447" y="2448975"/>
                </a:cubicBezTo>
                <a:cubicBezTo>
                  <a:pt x="10372" y="2462812"/>
                  <a:pt x="4482" y="2475869"/>
                  <a:pt x="0" y="2489316"/>
                </a:cubicBezTo>
                <a:cubicBezTo>
                  <a:pt x="4482" y="2655163"/>
                  <a:pt x="5162" y="2821156"/>
                  <a:pt x="13447" y="2986857"/>
                </a:cubicBezTo>
                <a:cubicBezTo>
                  <a:pt x="14637" y="3010657"/>
                  <a:pt x="46854" y="3064808"/>
                  <a:pt x="53788" y="3080987"/>
                </a:cubicBezTo>
                <a:cubicBezTo>
                  <a:pt x="59372" y="3094015"/>
                  <a:pt x="62258" y="3108056"/>
                  <a:pt x="67235" y="3121328"/>
                </a:cubicBezTo>
                <a:cubicBezTo>
                  <a:pt x="75711" y="3143929"/>
                  <a:pt x="85654" y="3165962"/>
                  <a:pt x="94130" y="3188563"/>
                </a:cubicBezTo>
                <a:cubicBezTo>
                  <a:pt x="99107" y="3201835"/>
                  <a:pt x="100693" y="3216513"/>
                  <a:pt x="107577" y="3228904"/>
                </a:cubicBezTo>
                <a:cubicBezTo>
                  <a:pt x="123274" y="3257159"/>
                  <a:pt x="151144" y="3278923"/>
                  <a:pt x="161365" y="3309587"/>
                </a:cubicBezTo>
                <a:cubicBezTo>
                  <a:pt x="172339" y="3342508"/>
                  <a:pt x="180935" y="3374637"/>
                  <a:pt x="201706" y="3403716"/>
                </a:cubicBezTo>
                <a:cubicBezTo>
                  <a:pt x="212759" y="3419191"/>
                  <a:pt x="229671" y="3429618"/>
                  <a:pt x="242047" y="3444057"/>
                </a:cubicBezTo>
                <a:cubicBezTo>
                  <a:pt x="256632" y="3461073"/>
                  <a:pt x="269361" y="3479608"/>
                  <a:pt x="282388" y="3497845"/>
                </a:cubicBezTo>
                <a:cubicBezTo>
                  <a:pt x="291782" y="3510996"/>
                  <a:pt x="298936" y="3525771"/>
                  <a:pt x="309283" y="3538187"/>
                </a:cubicBezTo>
                <a:cubicBezTo>
                  <a:pt x="321457" y="3552796"/>
                  <a:pt x="338214" y="3563314"/>
                  <a:pt x="349624" y="3578528"/>
                </a:cubicBezTo>
                <a:cubicBezTo>
                  <a:pt x="464187" y="3731279"/>
                  <a:pt x="327465" y="3586956"/>
                  <a:pt x="430306" y="3672657"/>
                </a:cubicBezTo>
                <a:cubicBezTo>
                  <a:pt x="444915" y="3684831"/>
                  <a:pt x="454023" y="3703763"/>
                  <a:pt x="470647" y="3712998"/>
                </a:cubicBezTo>
                <a:cubicBezTo>
                  <a:pt x="495429" y="3726765"/>
                  <a:pt x="524436" y="3730927"/>
                  <a:pt x="551330" y="3739892"/>
                </a:cubicBezTo>
                <a:lnTo>
                  <a:pt x="591671" y="3753340"/>
                </a:lnTo>
                <a:lnTo>
                  <a:pt x="712694" y="3793681"/>
                </a:lnTo>
                <a:cubicBezTo>
                  <a:pt x="726141" y="3798163"/>
                  <a:pt x="739284" y="3803690"/>
                  <a:pt x="753035" y="3807128"/>
                </a:cubicBezTo>
                <a:cubicBezTo>
                  <a:pt x="770965" y="3811610"/>
                  <a:pt x="789054" y="3815498"/>
                  <a:pt x="806824" y="3820575"/>
                </a:cubicBezTo>
                <a:cubicBezTo>
                  <a:pt x="820453" y="3824469"/>
                  <a:pt x="833233" y="3831410"/>
                  <a:pt x="847165" y="3834022"/>
                </a:cubicBezTo>
                <a:cubicBezTo>
                  <a:pt x="905111" y="3844887"/>
                  <a:pt x="963706" y="3851951"/>
                  <a:pt x="1021977" y="3860916"/>
                </a:cubicBezTo>
                <a:lnTo>
                  <a:pt x="1976718" y="3847469"/>
                </a:lnTo>
                <a:cubicBezTo>
                  <a:pt x="2064959" y="3845206"/>
                  <a:pt x="2049687" y="3838147"/>
                  <a:pt x="2111188" y="3820575"/>
                </a:cubicBezTo>
                <a:cubicBezTo>
                  <a:pt x="2128958" y="3815498"/>
                  <a:pt x="2147608" y="3813444"/>
                  <a:pt x="2164977" y="3807128"/>
                </a:cubicBezTo>
                <a:cubicBezTo>
                  <a:pt x="2197058" y="3795462"/>
                  <a:pt x="2227143" y="3778773"/>
                  <a:pt x="2259106" y="3766787"/>
                </a:cubicBezTo>
                <a:cubicBezTo>
                  <a:pt x="2298922" y="3751856"/>
                  <a:pt x="2340878" y="3742800"/>
                  <a:pt x="2380130" y="3726445"/>
                </a:cubicBezTo>
                <a:cubicBezTo>
                  <a:pt x="2507976" y="3673175"/>
                  <a:pt x="2307767" y="3722092"/>
                  <a:pt x="2487706" y="3686104"/>
                </a:cubicBezTo>
                <a:cubicBezTo>
                  <a:pt x="2505635" y="3677139"/>
                  <a:pt x="2523069" y="3667106"/>
                  <a:pt x="2541494" y="3659210"/>
                </a:cubicBezTo>
                <a:cubicBezTo>
                  <a:pt x="2554522" y="3653626"/>
                  <a:pt x="2569681" y="3653056"/>
                  <a:pt x="2581835" y="3645763"/>
                </a:cubicBezTo>
                <a:cubicBezTo>
                  <a:pt x="2592707" y="3639240"/>
                  <a:pt x="2597858" y="3625392"/>
                  <a:pt x="2608730" y="3618869"/>
                </a:cubicBezTo>
                <a:cubicBezTo>
                  <a:pt x="2695277" y="3566942"/>
                  <a:pt x="2597942" y="3657216"/>
                  <a:pt x="2702859" y="3578528"/>
                </a:cubicBezTo>
                <a:cubicBezTo>
                  <a:pt x="2723144" y="3563314"/>
                  <a:pt x="2737395" y="3541242"/>
                  <a:pt x="2756647" y="3524740"/>
                </a:cubicBezTo>
                <a:cubicBezTo>
                  <a:pt x="2768918" y="3514222"/>
                  <a:pt x="2784059" y="3507542"/>
                  <a:pt x="2796988" y="3497845"/>
                </a:cubicBezTo>
                <a:cubicBezTo>
                  <a:pt x="2837873" y="3467181"/>
                  <a:pt x="2875489" y="3432065"/>
                  <a:pt x="2918012" y="3403716"/>
                </a:cubicBezTo>
                <a:cubicBezTo>
                  <a:pt x="2931459" y="3394751"/>
                  <a:pt x="2946925" y="3388250"/>
                  <a:pt x="2958353" y="3376822"/>
                </a:cubicBezTo>
                <a:cubicBezTo>
                  <a:pt x="2975035" y="3360140"/>
                  <a:pt x="3010316" y="3305600"/>
                  <a:pt x="3025588" y="3282692"/>
                </a:cubicBezTo>
                <a:cubicBezTo>
                  <a:pt x="3021106" y="3215457"/>
                  <a:pt x="3019582" y="3147959"/>
                  <a:pt x="3012141" y="3080987"/>
                </a:cubicBezTo>
                <a:cubicBezTo>
                  <a:pt x="3006828" y="3033174"/>
                  <a:pt x="2964701" y="2999552"/>
                  <a:pt x="2944906" y="2959963"/>
                </a:cubicBezTo>
                <a:cubicBezTo>
                  <a:pt x="2895140" y="2860431"/>
                  <a:pt x="2945816" y="2947610"/>
                  <a:pt x="2877671" y="2865834"/>
                </a:cubicBezTo>
                <a:cubicBezTo>
                  <a:pt x="2867325" y="2853418"/>
                  <a:pt x="2860171" y="2838643"/>
                  <a:pt x="2850777" y="2825492"/>
                </a:cubicBezTo>
                <a:cubicBezTo>
                  <a:pt x="2837750" y="2807255"/>
                  <a:pt x="2823882" y="2789633"/>
                  <a:pt x="2810435" y="2771704"/>
                </a:cubicBezTo>
                <a:cubicBezTo>
                  <a:pt x="2805953" y="2758257"/>
                  <a:pt x="2804020" y="2743670"/>
                  <a:pt x="2796988" y="2731363"/>
                </a:cubicBezTo>
                <a:cubicBezTo>
                  <a:pt x="2763281" y="2672376"/>
                  <a:pt x="2757183" y="2684925"/>
                  <a:pt x="2716306" y="2637234"/>
                </a:cubicBezTo>
                <a:cubicBezTo>
                  <a:pt x="2701721" y="2620218"/>
                  <a:pt x="2690550" y="2600461"/>
                  <a:pt x="2675965" y="2583445"/>
                </a:cubicBezTo>
                <a:cubicBezTo>
                  <a:pt x="2663589" y="2569006"/>
                  <a:pt x="2646677" y="2558579"/>
                  <a:pt x="2635624" y="2543104"/>
                </a:cubicBezTo>
                <a:cubicBezTo>
                  <a:pt x="2573585" y="2456250"/>
                  <a:pt x="2647917" y="2515440"/>
                  <a:pt x="2568388" y="2462422"/>
                </a:cubicBezTo>
                <a:cubicBezTo>
                  <a:pt x="2559423" y="2448975"/>
                  <a:pt x="2548722" y="2436536"/>
                  <a:pt x="2541494" y="2422081"/>
                </a:cubicBezTo>
                <a:cubicBezTo>
                  <a:pt x="2535155" y="2409403"/>
                  <a:pt x="2535340" y="2393894"/>
                  <a:pt x="2528047" y="2381740"/>
                </a:cubicBezTo>
                <a:cubicBezTo>
                  <a:pt x="2521524" y="2370868"/>
                  <a:pt x="2510118" y="2363810"/>
                  <a:pt x="2501153" y="2354845"/>
                </a:cubicBezTo>
                <a:cubicBezTo>
                  <a:pt x="2466637" y="2216780"/>
                  <a:pt x="2513551" y="2387905"/>
                  <a:pt x="2460812" y="2247269"/>
                </a:cubicBezTo>
                <a:cubicBezTo>
                  <a:pt x="2454323" y="2229965"/>
                  <a:pt x="2452442" y="2211251"/>
                  <a:pt x="2447365" y="2193481"/>
                </a:cubicBezTo>
                <a:cubicBezTo>
                  <a:pt x="2443471" y="2179852"/>
                  <a:pt x="2438400" y="2166587"/>
                  <a:pt x="2433918" y="2153140"/>
                </a:cubicBezTo>
                <a:cubicBezTo>
                  <a:pt x="2439611" y="2067739"/>
                  <a:pt x="2427886" y="1987920"/>
                  <a:pt x="2460812" y="1911092"/>
                </a:cubicBezTo>
                <a:cubicBezTo>
                  <a:pt x="2468708" y="1892667"/>
                  <a:pt x="2481367" y="1876321"/>
                  <a:pt x="2487706" y="1857304"/>
                </a:cubicBezTo>
                <a:cubicBezTo>
                  <a:pt x="2539062" y="1703236"/>
                  <a:pt x="2485115" y="1793955"/>
                  <a:pt x="2541494" y="1709387"/>
                </a:cubicBezTo>
                <a:cubicBezTo>
                  <a:pt x="2545082" y="1695036"/>
                  <a:pt x="2579847" y="1544281"/>
                  <a:pt x="2595283" y="1521128"/>
                </a:cubicBezTo>
                <a:cubicBezTo>
                  <a:pt x="2604248" y="1507681"/>
                  <a:pt x="2612081" y="1493407"/>
                  <a:pt x="2622177" y="1480787"/>
                </a:cubicBezTo>
                <a:cubicBezTo>
                  <a:pt x="2630097" y="1470887"/>
                  <a:pt x="2640955" y="1463632"/>
                  <a:pt x="2649071" y="1453892"/>
                </a:cubicBezTo>
                <a:cubicBezTo>
                  <a:pt x="2663418" y="1436675"/>
                  <a:pt x="2676385" y="1418341"/>
                  <a:pt x="2689412" y="1400104"/>
                </a:cubicBezTo>
                <a:cubicBezTo>
                  <a:pt x="2719818" y="1357535"/>
                  <a:pt x="2718978" y="1349922"/>
                  <a:pt x="2756647" y="1305975"/>
                </a:cubicBezTo>
                <a:cubicBezTo>
                  <a:pt x="2769023" y="1291536"/>
                  <a:pt x="2781165" y="1276183"/>
                  <a:pt x="2796988" y="1265634"/>
                </a:cubicBezTo>
                <a:cubicBezTo>
                  <a:pt x="2808782" y="1257771"/>
                  <a:pt x="2823883" y="1256669"/>
                  <a:pt x="2837330" y="1252187"/>
                </a:cubicBezTo>
                <a:cubicBezTo>
                  <a:pt x="2859742" y="1229775"/>
                  <a:pt x="2890391" y="1213300"/>
                  <a:pt x="2904565" y="1184951"/>
                </a:cubicBezTo>
                <a:cubicBezTo>
                  <a:pt x="2941482" y="1111117"/>
                  <a:pt x="2919432" y="1147199"/>
                  <a:pt x="2971800" y="1077375"/>
                </a:cubicBezTo>
                <a:cubicBezTo>
                  <a:pt x="2976282" y="1063928"/>
                  <a:pt x="2979663" y="1050062"/>
                  <a:pt x="2985247" y="1037034"/>
                </a:cubicBezTo>
                <a:cubicBezTo>
                  <a:pt x="2993143" y="1018609"/>
                  <a:pt x="3005802" y="1002262"/>
                  <a:pt x="3012141" y="983245"/>
                </a:cubicBezTo>
                <a:cubicBezTo>
                  <a:pt x="3019368" y="961562"/>
                  <a:pt x="3020449" y="938280"/>
                  <a:pt x="3025588" y="916010"/>
                </a:cubicBezTo>
                <a:cubicBezTo>
                  <a:pt x="3074243" y="705175"/>
                  <a:pt x="3035206" y="894818"/>
                  <a:pt x="3065930" y="741198"/>
                </a:cubicBezTo>
                <a:cubicBezTo>
                  <a:pt x="3060814" y="715618"/>
                  <a:pt x="3052820" y="661192"/>
                  <a:pt x="3039035" y="633622"/>
                </a:cubicBezTo>
                <a:cubicBezTo>
                  <a:pt x="3031807" y="619167"/>
                  <a:pt x="3019369" y="607736"/>
                  <a:pt x="3012141" y="593281"/>
                </a:cubicBezTo>
                <a:cubicBezTo>
                  <a:pt x="3005802" y="580603"/>
                  <a:pt x="3005578" y="565331"/>
                  <a:pt x="2998694" y="552940"/>
                </a:cubicBezTo>
                <a:cubicBezTo>
                  <a:pt x="2916935" y="405773"/>
                  <a:pt x="2975074" y="531283"/>
                  <a:pt x="2904565" y="418469"/>
                </a:cubicBezTo>
                <a:cubicBezTo>
                  <a:pt x="2893941" y="401470"/>
                  <a:pt x="2887616" y="382085"/>
                  <a:pt x="2877671" y="364681"/>
                </a:cubicBezTo>
                <a:cubicBezTo>
                  <a:pt x="2836287" y="292259"/>
                  <a:pt x="2868055" y="352659"/>
                  <a:pt x="2823883" y="297445"/>
                </a:cubicBezTo>
                <a:cubicBezTo>
                  <a:pt x="2813787" y="284825"/>
                  <a:pt x="2808416" y="268532"/>
                  <a:pt x="2796988" y="257104"/>
                </a:cubicBezTo>
                <a:cubicBezTo>
                  <a:pt x="2785560" y="245676"/>
                  <a:pt x="2769062" y="240556"/>
                  <a:pt x="2756647" y="230210"/>
                </a:cubicBezTo>
                <a:cubicBezTo>
                  <a:pt x="2742038" y="218036"/>
                  <a:pt x="2731317" y="201544"/>
                  <a:pt x="2716306" y="189869"/>
                </a:cubicBezTo>
                <a:cubicBezTo>
                  <a:pt x="2690792" y="170025"/>
                  <a:pt x="2658480" y="158937"/>
                  <a:pt x="2635624" y="136081"/>
                </a:cubicBezTo>
                <a:cubicBezTo>
                  <a:pt x="2613212" y="113669"/>
                  <a:pt x="2598457" y="78868"/>
                  <a:pt x="2568388" y="68845"/>
                </a:cubicBezTo>
                <a:lnTo>
                  <a:pt x="2528047" y="55398"/>
                </a:lnTo>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6"/>
          <p:cNvSpPr/>
          <p:nvPr/>
        </p:nvSpPr>
        <p:spPr>
          <a:xfrm>
            <a:off x="6327783" y="2863418"/>
            <a:ext cx="1922930" cy="1385047"/>
          </a:xfrm>
          <a:custGeom>
            <a:avLst/>
            <a:gdLst/>
            <a:ahLst/>
            <a:cxnLst/>
            <a:rect l="l" t="t" r="r" b="b"/>
            <a:pathLst>
              <a:path w="1922930" h="1385047" extrusionOk="0">
                <a:moveTo>
                  <a:pt x="1102659" y="26894"/>
                </a:moveTo>
                <a:cubicBezTo>
                  <a:pt x="1071283" y="24653"/>
                  <a:pt x="1012840" y="19401"/>
                  <a:pt x="968188" y="13447"/>
                </a:cubicBezTo>
                <a:cubicBezTo>
                  <a:pt x="945533" y="10426"/>
                  <a:pt x="923809" y="0"/>
                  <a:pt x="900953" y="0"/>
                </a:cubicBezTo>
                <a:cubicBezTo>
                  <a:pt x="833568" y="0"/>
                  <a:pt x="766482" y="8965"/>
                  <a:pt x="699247" y="13447"/>
                </a:cubicBezTo>
                <a:cubicBezTo>
                  <a:pt x="682014" y="17755"/>
                  <a:pt x="624408" y="30696"/>
                  <a:pt x="605118" y="40341"/>
                </a:cubicBezTo>
                <a:cubicBezTo>
                  <a:pt x="590663" y="47569"/>
                  <a:pt x="579546" y="60672"/>
                  <a:pt x="564777" y="67236"/>
                </a:cubicBezTo>
                <a:cubicBezTo>
                  <a:pt x="538871" y="78750"/>
                  <a:pt x="510988" y="85165"/>
                  <a:pt x="484094" y="94130"/>
                </a:cubicBezTo>
                <a:lnTo>
                  <a:pt x="443753" y="107577"/>
                </a:lnTo>
                <a:lnTo>
                  <a:pt x="322730" y="147918"/>
                </a:lnTo>
                <a:lnTo>
                  <a:pt x="282388" y="161365"/>
                </a:lnTo>
                <a:cubicBezTo>
                  <a:pt x="268941" y="174812"/>
                  <a:pt x="257870" y="191157"/>
                  <a:pt x="242047" y="201706"/>
                </a:cubicBezTo>
                <a:cubicBezTo>
                  <a:pt x="230253" y="209569"/>
                  <a:pt x="214097" y="208269"/>
                  <a:pt x="201706" y="215153"/>
                </a:cubicBezTo>
                <a:cubicBezTo>
                  <a:pt x="173451" y="230850"/>
                  <a:pt x="147918" y="251012"/>
                  <a:pt x="121024" y="268941"/>
                </a:cubicBezTo>
                <a:lnTo>
                  <a:pt x="121024" y="268941"/>
                </a:lnTo>
                <a:lnTo>
                  <a:pt x="53788" y="336177"/>
                </a:lnTo>
                <a:cubicBezTo>
                  <a:pt x="49306" y="349624"/>
                  <a:pt x="44235" y="362889"/>
                  <a:pt x="40341" y="376518"/>
                </a:cubicBezTo>
                <a:cubicBezTo>
                  <a:pt x="35264" y="394288"/>
                  <a:pt x="32204" y="412604"/>
                  <a:pt x="26894" y="430306"/>
                </a:cubicBezTo>
                <a:cubicBezTo>
                  <a:pt x="18748" y="457460"/>
                  <a:pt x="0" y="510989"/>
                  <a:pt x="0" y="510989"/>
                </a:cubicBezTo>
                <a:cubicBezTo>
                  <a:pt x="4482" y="623048"/>
                  <a:pt x="5731" y="735282"/>
                  <a:pt x="13447" y="847165"/>
                </a:cubicBezTo>
                <a:cubicBezTo>
                  <a:pt x="14801" y="866801"/>
                  <a:pt x="50146" y="977995"/>
                  <a:pt x="53788" y="981636"/>
                </a:cubicBezTo>
                <a:lnTo>
                  <a:pt x="80683" y="1008530"/>
                </a:lnTo>
                <a:cubicBezTo>
                  <a:pt x="106400" y="1085682"/>
                  <a:pt x="75713" y="1013666"/>
                  <a:pt x="134471" y="1089212"/>
                </a:cubicBezTo>
                <a:cubicBezTo>
                  <a:pt x="140307" y="1096715"/>
                  <a:pt x="186971" y="1179880"/>
                  <a:pt x="215153" y="1196789"/>
                </a:cubicBezTo>
                <a:cubicBezTo>
                  <a:pt x="227307" y="1204082"/>
                  <a:pt x="242047" y="1205754"/>
                  <a:pt x="255494" y="1210236"/>
                </a:cubicBezTo>
                <a:cubicBezTo>
                  <a:pt x="332567" y="1325846"/>
                  <a:pt x="229941" y="1189794"/>
                  <a:pt x="322730" y="1264024"/>
                </a:cubicBezTo>
                <a:cubicBezTo>
                  <a:pt x="335350" y="1274120"/>
                  <a:pt x="337004" y="1294269"/>
                  <a:pt x="349624" y="1304365"/>
                </a:cubicBezTo>
                <a:cubicBezTo>
                  <a:pt x="360692" y="1313220"/>
                  <a:pt x="377287" y="1311473"/>
                  <a:pt x="389965" y="1317812"/>
                </a:cubicBezTo>
                <a:cubicBezTo>
                  <a:pt x="404420" y="1325040"/>
                  <a:pt x="415538" y="1338142"/>
                  <a:pt x="430306" y="1344706"/>
                </a:cubicBezTo>
                <a:cubicBezTo>
                  <a:pt x="500254" y="1375794"/>
                  <a:pt x="528543" y="1374108"/>
                  <a:pt x="605118" y="1385047"/>
                </a:cubicBezTo>
                <a:cubicBezTo>
                  <a:pt x="753036" y="1380565"/>
                  <a:pt x="901321" y="1382950"/>
                  <a:pt x="1048871" y="1371600"/>
                </a:cubicBezTo>
                <a:cubicBezTo>
                  <a:pt x="1070245" y="1369956"/>
                  <a:pt x="1173229" y="1327236"/>
                  <a:pt x="1196788" y="1317812"/>
                </a:cubicBezTo>
                <a:cubicBezTo>
                  <a:pt x="1259731" y="1254871"/>
                  <a:pt x="1182559" y="1324022"/>
                  <a:pt x="1264024" y="1277471"/>
                </a:cubicBezTo>
                <a:cubicBezTo>
                  <a:pt x="1283483" y="1266352"/>
                  <a:pt x="1299452" y="1249982"/>
                  <a:pt x="1317812" y="1237130"/>
                </a:cubicBezTo>
                <a:cubicBezTo>
                  <a:pt x="1347534" y="1216324"/>
                  <a:pt x="1420900" y="1171244"/>
                  <a:pt x="1452283" y="1143000"/>
                </a:cubicBezTo>
                <a:cubicBezTo>
                  <a:pt x="1480553" y="1117557"/>
                  <a:pt x="1506071" y="1089212"/>
                  <a:pt x="1532965" y="1062318"/>
                </a:cubicBezTo>
                <a:cubicBezTo>
                  <a:pt x="1546412" y="1048871"/>
                  <a:pt x="1558092" y="1033387"/>
                  <a:pt x="1573306" y="1021977"/>
                </a:cubicBezTo>
                <a:cubicBezTo>
                  <a:pt x="1591235" y="1008530"/>
                  <a:pt x="1610078" y="996221"/>
                  <a:pt x="1627094" y="981636"/>
                </a:cubicBezTo>
                <a:cubicBezTo>
                  <a:pt x="1641533" y="969260"/>
                  <a:pt x="1652826" y="953469"/>
                  <a:pt x="1667436" y="941294"/>
                </a:cubicBezTo>
                <a:cubicBezTo>
                  <a:pt x="1679851" y="930948"/>
                  <a:pt x="1696349" y="925828"/>
                  <a:pt x="1707777" y="914400"/>
                </a:cubicBezTo>
                <a:cubicBezTo>
                  <a:pt x="1723624" y="898553"/>
                  <a:pt x="1733533" y="877628"/>
                  <a:pt x="1748118" y="860612"/>
                </a:cubicBezTo>
                <a:cubicBezTo>
                  <a:pt x="1760494" y="846173"/>
                  <a:pt x="1776083" y="834710"/>
                  <a:pt x="1788459" y="820271"/>
                </a:cubicBezTo>
                <a:cubicBezTo>
                  <a:pt x="1805198" y="800743"/>
                  <a:pt x="1878379" y="698427"/>
                  <a:pt x="1882588" y="685800"/>
                </a:cubicBezTo>
                <a:cubicBezTo>
                  <a:pt x="1901147" y="630127"/>
                  <a:pt x="1888173" y="657253"/>
                  <a:pt x="1922930" y="605118"/>
                </a:cubicBezTo>
                <a:cubicBezTo>
                  <a:pt x="1921189" y="587706"/>
                  <a:pt x="1914587" y="421964"/>
                  <a:pt x="1882588" y="389965"/>
                </a:cubicBezTo>
                <a:cubicBezTo>
                  <a:pt x="1869141" y="376518"/>
                  <a:pt x="1854421" y="364233"/>
                  <a:pt x="1842247" y="349624"/>
                </a:cubicBezTo>
                <a:cubicBezTo>
                  <a:pt x="1811240" y="312416"/>
                  <a:pt x="1819207" y="298405"/>
                  <a:pt x="1775012" y="268941"/>
                </a:cubicBezTo>
                <a:cubicBezTo>
                  <a:pt x="1763218" y="261078"/>
                  <a:pt x="1748118" y="259976"/>
                  <a:pt x="1734671" y="255494"/>
                </a:cubicBezTo>
                <a:cubicBezTo>
                  <a:pt x="1727442" y="250073"/>
                  <a:pt x="1656632" y="195411"/>
                  <a:pt x="1640541" y="188259"/>
                </a:cubicBezTo>
                <a:cubicBezTo>
                  <a:pt x="1614636" y="176746"/>
                  <a:pt x="1586753" y="170330"/>
                  <a:pt x="1559859" y="161365"/>
                </a:cubicBezTo>
                <a:cubicBezTo>
                  <a:pt x="1546412" y="156883"/>
                  <a:pt x="1531312" y="155781"/>
                  <a:pt x="1519518" y="147918"/>
                </a:cubicBezTo>
                <a:cubicBezTo>
                  <a:pt x="1506071" y="138953"/>
                  <a:pt x="1493945" y="127588"/>
                  <a:pt x="1479177" y="121024"/>
                </a:cubicBezTo>
                <a:cubicBezTo>
                  <a:pt x="1453271" y="109510"/>
                  <a:pt x="1425388" y="103095"/>
                  <a:pt x="1398494" y="94130"/>
                </a:cubicBezTo>
                <a:lnTo>
                  <a:pt x="1358153" y="80683"/>
                </a:lnTo>
                <a:cubicBezTo>
                  <a:pt x="1344706" y="76201"/>
                  <a:pt x="1331711" y="70016"/>
                  <a:pt x="1317812" y="67236"/>
                </a:cubicBezTo>
                <a:cubicBezTo>
                  <a:pt x="1295400" y="62754"/>
                  <a:pt x="1272888" y="58747"/>
                  <a:pt x="1250577" y="53789"/>
                </a:cubicBezTo>
                <a:cubicBezTo>
                  <a:pt x="1232536" y="49780"/>
                  <a:pt x="1214558" y="45418"/>
                  <a:pt x="1196788" y="40341"/>
                </a:cubicBezTo>
                <a:cubicBezTo>
                  <a:pt x="1183159" y="36447"/>
                  <a:pt x="1170535" y="28459"/>
                  <a:pt x="1156447" y="26894"/>
                </a:cubicBezTo>
                <a:cubicBezTo>
                  <a:pt x="1129717" y="23924"/>
                  <a:pt x="1134035" y="29135"/>
                  <a:pt x="1102659" y="26894"/>
                </a:cubicBezTo>
                <a:close/>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6"/>
          <p:cNvSpPr/>
          <p:nvPr/>
        </p:nvSpPr>
        <p:spPr>
          <a:xfrm>
            <a:off x="5365377" y="3146612"/>
            <a:ext cx="1707775" cy="799295"/>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415-AA08-1438-C480-5E3A47907138}"/>
              </a:ext>
            </a:extLst>
          </p:cNvPr>
          <p:cNvSpPr>
            <a:spLocks noGrp="1"/>
          </p:cNvSpPr>
          <p:nvPr>
            <p:ph type="title"/>
          </p:nvPr>
        </p:nvSpPr>
        <p:spPr/>
        <p:txBody>
          <a:bodyPr/>
          <a:lstStyle/>
          <a:p>
            <a:r>
              <a:rPr lang="en-US" dirty="0"/>
              <a:t>Reference based cell typing</a:t>
            </a:r>
          </a:p>
        </p:txBody>
      </p:sp>
      <p:pic>
        <p:nvPicPr>
          <p:cNvPr id="3" name="Picture 2">
            <a:extLst>
              <a:ext uri="{FF2B5EF4-FFF2-40B4-BE49-F238E27FC236}">
                <a16:creationId xmlns:a16="http://schemas.microsoft.com/office/drawing/2014/main" id="{3F32A54C-D394-8C3F-836D-36D7E86623AA}"/>
              </a:ext>
            </a:extLst>
          </p:cNvPr>
          <p:cNvPicPr>
            <a:picLocks noChangeAspect="1"/>
          </p:cNvPicPr>
          <p:nvPr/>
        </p:nvPicPr>
        <p:blipFill>
          <a:blip r:embed="rId2"/>
          <a:stretch>
            <a:fillRect/>
          </a:stretch>
        </p:blipFill>
        <p:spPr>
          <a:xfrm>
            <a:off x="553529" y="2061586"/>
            <a:ext cx="5860713" cy="3597469"/>
          </a:xfrm>
          <a:prstGeom prst="rect">
            <a:avLst/>
          </a:prstGeom>
        </p:spPr>
      </p:pic>
      <p:sp>
        <p:nvSpPr>
          <p:cNvPr id="5" name="TextBox 4">
            <a:extLst>
              <a:ext uri="{FF2B5EF4-FFF2-40B4-BE49-F238E27FC236}">
                <a16:creationId xmlns:a16="http://schemas.microsoft.com/office/drawing/2014/main" id="{F2E6D662-172E-72B8-0808-42CFEE0AAFE7}"/>
              </a:ext>
            </a:extLst>
          </p:cNvPr>
          <p:cNvSpPr txBox="1"/>
          <p:nvPr/>
        </p:nvSpPr>
        <p:spPr>
          <a:xfrm>
            <a:off x="735401" y="5659055"/>
            <a:ext cx="6094562" cy="738664"/>
          </a:xfrm>
          <a:prstGeom prst="rect">
            <a:avLst/>
          </a:prstGeom>
          <a:noFill/>
        </p:spPr>
        <p:txBody>
          <a:bodyPr wrap="square">
            <a:spAutoFit/>
          </a:bodyPr>
          <a:lstStyle/>
          <a:p>
            <a:r>
              <a:rPr lang="en-US" dirty="0">
                <a:hlinkClick r:id="rId3"/>
              </a:rPr>
              <a:t>https://cells.ucsc.edu/?ds=covid19-blood-atlas</a:t>
            </a:r>
            <a:r>
              <a:rPr lang="en-US" dirty="0"/>
              <a:t> </a:t>
            </a:r>
          </a:p>
          <a:p>
            <a:r>
              <a:rPr lang="en-US" dirty="0">
                <a:hlinkClick r:id="rId4"/>
              </a:rPr>
              <a:t>https://www.cell.com/cell/fulltext/S0092-8674(22)00070-8</a:t>
            </a:r>
            <a:endParaRPr lang="en-US" dirty="0"/>
          </a:p>
          <a:p>
            <a:endParaRPr lang="en-US" dirty="0"/>
          </a:p>
        </p:txBody>
      </p:sp>
      <p:sp>
        <p:nvSpPr>
          <p:cNvPr id="7" name="TextBox 6">
            <a:extLst>
              <a:ext uri="{FF2B5EF4-FFF2-40B4-BE49-F238E27FC236}">
                <a16:creationId xmlns:a16="http://schemas.microsoft.com/office/drawing/2014/main" id="{8C5E32E3-E876-40F8-A0B1-499AB2C270A7}"/>
              </a:ext>
            </a:extLst>
          </p:cNvPr>
          <p:cNvSpPr txBox="1"/>
          <p:nvPr/>
        </p:nvSpPr>
        <p:spPr>
          <a:xfrm>
            <a:off x="1339249" y="1269200"/>
            <a:ext cx="9392011"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Use a trusted cell type annotation from one experiment… </a:t>
            </a:r>
          </a:p>
          <a:p>
            <a:pPr algn="r"/>
            <a:r>
              <a:rPr lang="en-US" sz="2400" dirty="0">
                <a:latin typeface="Calibri" panose="020F0502020204030204" pitchFamily="34" charset="0"/>
                <a:cs typeface="Calibri" panose="020F0502020204030204" pitchFamily="34" charset="0"/>
              </a:rPr>
              <a:t>  	…to classify cells in another</a:t>
            </a:r>
          </a:p>
        </p:txBody>
      </p:sp>
      <p:sp>
        <p:nvSpPr>
          <p:cNvPr id="8" name="Google Shape;511;p27">
            <a:extLst>
              <a:ext uri="{FF2B5EF4-FFF2-40B4-BE49-F238E27FC236}">
                <a16:creationId xmlns:a16="http://schemas.microsoft.com/office/drawing/2014/main" id="{2FB34172-4C1A-4340-96A8-C3828C4CAA92}"/>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509D815-F3FF-25CA-6D6A-40237239623C}"/>
              </a:ext>
            </a:extLst>
          </p:cNvPr>
          <p:cNvPicPr>
            <a:picLocks noChangeAspect="1"/>
          </p:cNvPicPr>
          <p:nvPr/>
        </p:nvPicPr>
        <p:blipFill>
          <a:blip r:embed="rId5"/>
          <a:stretch>
            <a:fillRect/>
          </a:stretch>
        </p:blipFill>
        <p:spPr>
          <a:xfrm>
            <a:off x="6414242" y="2488386"/>
            <a:ext cx="4882946" cy="3808897"/>
          </a:xfrm>
          <a:prstGeom prst="rect">
            <a:avLst/>
          </a:prstGeom>
        </p:spPr>
      </p:pic>
    </p:spTree>
    <p:extLst>
      <p:ext uri="{BB962C8B-B14F-4D97-AF65-F5344CB8AC3E}">
        <p14:creationId xmlns:p14="http://schemas.microsoft.com/office/powerpoint/2010/main" val="3350033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416E-DA30-F7C0-B11D-412F0B260D31}"/>
              </a:ext>
            </a:extLst>
          </p:cNvPr>
          <p:cNvSpPr>
            <a:spLocks noGrp="1"/>
          </p:cNvSpPr>
          <p:nvPr>
            <p:ph type="title"/>
          </p:nvPr>
        </p:nvSpPr>
        <p:spPr/>
        <p:txBody>
          <a:bodyPr/>
          <a:lstStyle/>
          <a:p>
            <a:r>
              <a:rPr lang="en-US" dirty="0"/>
              <a:t>Finding a reference dataset</a:t>
            </a:r>
          </a:p>
        </p:txBody>
      </p:sp>
      <p:sp>
        <p:nvSpPr>
          <p:cNvPr id="4" name="Text Placeholder 3">
            <a:extLst>
              <a:ext uri="{FF2B5EF4-FFF2-40B4-BE49-F238E27FC236}">
                <a16:creationId xmlns:a16="http://schemas.microsoft.com/office/drawing/2014/main" id="{0A3CC5E5-785D-A14E-CCFA-49C02395B154}"/>
              </a:ext>
            </a:extLst>
          </p:cNvPr>
          <p:cNvSpPr>
            <a:spLocks noGrp="1"/>
          </p:cNvSpPr>
          <p:nvPr>
            <p:ph type="body" idx="1"/>
          </p:nvPr>
        </p:nvSpPr>
        <p:spPr/>
        <p:txBody>
          <a:bodyPr/>
          <a:lstStyle/>
          <a:p>
            <a:r>
              <a:rPr lang="en-US" dirty="0"/>
              <a:t>Same tissue – or close as practical.</a:t>
            </a:r>
          </a:p>
          <a:p>
            <a:r>
              <a:rPr lang="en-US" dirty="0"/>
              <a:t>Counts available</a:t>
            </a:r>
          </a:p>
          <a:p>
            <a:r>
              <a:rPr lang="en-US" dirty="0"/>
              <a:t>Cell type annotations available</a:t>
            </a:r>
          </a:p>
          <a:p>
            <a:pPr lvl="1"/>
            <a:r>
              <a:rPr lang="en-US" dirty="0"/>
              <a:t>Often forgotten!</a:t>
            </a:r>
          </a:p>
          <a:p>
            <a:pPr lvl="1"/>
            <a:r>
              <a:rPr lang="en-US" dirty="0"/>
              <a:t>You might have to email and ask for their object</a:t>
            </a:r>
          </a:p>
          <a:p>
            <a:endParaRPr lang="en-US" dirty="0"/>
          </a:p>
        </p:txBody>
      </p:sp>
      <p:sp>
        <p:nvSpPr>
          <p:cNvPr id="3" name="Google Shape;511;p27">
            <a:extLst>
              <a:ext uri="{FF2B5EF4-FFF2-40B4-BE49-F238E27FC236}">
                <a16:creationId xmlns:a16="http://schemas.microsoft.com/office/drawing/2014/main" id="{3C423033-25E4-4404-2D9A-227C39610620}"/>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1026" name="Picture 2" descr="GEO Logo">
            <a:extLst>
              <a:ext uri="{FF2B5EF4-FFF2-40B4-BE49-F238E27FC236}">
                <a16:creationId xmlns:a16="http://schemas.microsoft.com/office/drawing/2014/main" id="{5A31DCA8-2927-7783-34FD-3232C994A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999" y="1449373"/>
            <a:ext cx="1854200" cy="85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24B4A-CAC5-2686-5391-638594A32F13}"/>
              </a:ext>
            </a:extLst>
          </p:cNvPr>
          <p:cNvSpPr txBox="1"/>
          <p:nvPr/>
        </p:nvSpPr>
        <p:spPr>
          <a:xfrm>
            <a:off x="8488393" y="4223427"/>
            <a:ext cx="4533180" cy="307777"/>
          </a:xfrm>
          <a:prstGeom prst="rect">
            <a:avLst/>
          </a:prstGeom>
          <a:noFill/>
        </p:spPr>
        <p:txBody>
          <a:bodyPr wrap="square">
            <a:spAutoFit/>
          </a:bodyPr>
          <a:lstStyle/>
          <a:p>
            <a:r>
              <a:rPr lang="en-US" dirty="0"/>
              <a:t>https://</a:t>
            </a:r>
            <a:r>
              <a:rPr lang="en-US" dirty="0" err="1"/>
              <a:t>cellxgene.cziscience.com</a:t>
            </a:r>
            <a:r>
              <a:rPr lang="en-US" dirty="0"/>
              <a:t>/datasets</a:t>
            </a:r>
          </a:p>
        </p:txBody>
      </p:sp>
      <p:sp>
        <p:nvSpPr>
          <p:cNvPr id="8" name="TextBox 7">
            <a:extLst>
              <a:ext uri="{FF2B5EF4-FFF2-40B4-BE49-F238E27FC236}">
                <a16:creationId xmlns:a16="http://schemas.microsoft.com/office/drawing/2014/main" id="{52B4A3EB-0D9D-788C-DC3B-47C376ADAE52}"/>
              </a:ext>
            </a:extLst>
          </p:cNvPr>
          <p:cNvSpPr txBox="1"/>
          <p:nvPr/>
        </p:nvSpPr>
        <p:spPr>
          <a:xfrm>
            <a:off x="9031855" y="2326797"/>
            <a:ext cx="4251865" cy="307777"/>
          </a:xfrm>
          <a:prstGeom prst="rect">
            <a:avLst/>
          </a:prstGeom>
          <a:noFill/>
        </p:spPr>
        <p:txBody>
          <a:bodyPr wrap="square">
            <a:spAutoFit/>
          </a:bodyPr>
          <a:lstStyle/>
          <a:p>
            <a:r>
              <a:rPr lang="en-US" dirty="0"/>
              <a:t>https://</a:t>
            </a:r>
            <a:r>
              <a:rPr lang="en-US" dirty="0" err="1"/>
              <a:t>www.ncbi.nlm.nih.gov</a:t>
            </a:r>
            <a:r>
              <a:rPr lang="en-US" dirty="0"/>
              <a:t>/geo/</a:t>
            </a:r>
          </a:p>
        </p:txBody>
      </p:sp>
      <p:sp>
        <p:nvSpPr>
          <p:cNvPr id="10" name="TextBox 9">
            <a:extLst>
              <a:ext uri="{FF2B5EF4-FFF2-40B4-BE49-F238E27FC236}">
                <a16:creationId xmlns:a16="http://schemas.microsoft.com/office/drawing/2014/main" id="{47B99720-3FCC-190A-2A85-3ED8E3635F1E}"/>
              </a:ext>
            </a:extLst>
          </p:cNvPr>
          <p:cNvSpPr txBox="1"/>
          <p:nvPr/>
        </p:nvSpPr>
        <p:spPr>
          <a:xfrm>
            <a:off x="7940729" y="5966168"/>
            <a:ext cx="4533180" cy="307777"/>
          </a:xfrm>
          <a:prstGeom prst="rect">
            <a:avLst/>
          </a:prstGeom>
          <a:noFill/>
        </p:spPr>
        <p:txBody>
          <a:bodyPr wrap="square">
            <a:spAutoFit/>
          </a:bodyPr>
          <a:lstStyle/>
          <a:p>
            <a:r>
              <a:rPr lang="en-US" dirty="0"/>
              <a:t>https://</a:t>
            </a:r>
            <a:r>
              <a:rPr lang="en-US" dirty="0" err="1"/>
              <a:t>data.humancellatlas.org</a:t>
            </a:r>
            <a:r>
              <a:rPr lang="en-US" dirty="0"/>
              <a:t>/explore/projects</a:t>
            </a:r>
          </a:p>
        </p:txBody>
      </p:sp>
      <p:pic>
        <p:nvPicPr>
          <p:cNvPr id="1028" name="Picture 4">
            <a:extLst>
              <a:ext uri="{FF2B5EF4-FFF2-40B4-BE49-F238E27FC236}">
                <a16:creationId xmlns:a16="http://schemas.microsoft.com/office/drawing/2014/main" id="{15BBC2CE-58FA-9C38-6F61-E938BE6AC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393" y="5257959"/>
            <a:ext cx="2983542" cy="68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64BC04-A3C8-0CDC-7203-31DDA494D160}"/>
              </a:ext>
            </a:extLst>
          </p:cNvPr>
          <p:cNvPicPr>
            <a:picLocks noChangeAspect="1"/>
          </p:cNvPicPr>
          <p:nvPr/>
        </p:nvPicPr>
        <p:blipFill>
          <a:blip r:embed="rId5"/>
          <a:stretch>
            <a:fillRect/>
          </a:stretch>
        </p:blipFill>
        <p:spPr>
          <a:xfrm>
            <a:off x="9102059" y="3512239"/>
            <a:ext cx="2247900" cy="660400"/>
          </a:xfrm>
          <a:prstGeom prst="rect">
            <a:avLst/>
          </a:prstGeom>
        </p:spPr>
      </p:pic>
    </p:spTree>
    <p:extLst>
      <p:ext uri="{BB962C8B-B14F-4D97-AF65-F5344CB8AC3E}">
        <p14:creationId xmlns:p14="http://schemas.microsoft.com/office/powerpoint/2010/main" val="2941266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The home for lost slides</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Classification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Unsupervised</a:t>
            </a:r>
          </a:p>
          <a:p>
            <a:pPr lvl="1"/>
            <a:r>
              <a:rPr lang="en-US" dirty="0"/>
              <a:t>Clustering methods</a:t>
            </a:r>
          </a:p>
          <a:p>
            <a:pPr lvl="1"/>
            <a:r>
              <a:rPr lang="en-US" dirty="0"/>
              <a:t>Known cell marker genes</a:t>
            </a:r>
          </a:p>
          <a:p>
            <a:pPr lvl="1"/>
            <a:r>
              <a:rPr lang="en-US" dirty="0"/>
              <a:t>Manual annotation</a:t>
            </a:r>
          </a:p>
          <a:p>
            <a:pPr lvl="1"/>
            <a:r>
              <a:rPr lang="en-US" dirty="0"/>
              <a:t>Examples: Graphical models (Seurat clustering), RACEID</a:t>
            </a:r>
          </a:p>
          <a:p>
            <a:r>
              <a:rPr lang="en-US" dirty="0"/>
              <a:t>Supervised</a:t>
            </a:r>
          </a:p>
          <a:p>
            <a:pPr lvl="1"/>
            <a:r>
              <a:rPr lang="en-US" dirty="0"/>
              <a:t>Reference dataset</a:t>
            </a:r>
          </a:p>
          <a:p>
            <a:pPr lvl="1"/>
            <a:r>
              <a:rPr lang="en-US" dirty="0"/>
              <a:t>Model (training/testing)</a:t>
            </a:r>
          </a:p>
          <a:p>
            <a:pPr lvl="1"/>
            <a:r>
              <a:rPr lang="en-US" dirty="0"/>
              <a:t>Examples: Correlation based methods, </a:t>
            </a:r>
            <a:r>
              <a:rPr lang="en-US" dirty="0" err="1"/>
              <a:t>singleR</a:t>
            </a:r>
            <a:r>
              <a:rPr lang="en-US" dirty="0"/>
              <a:t>, </a:t>
            </a:r>
            <a:r>
              <a:rPr lang="en-US" dirty="0" err="1"/>
              <a:t>scPred</a:t>
            </a:r>
            <a:r>
              <a:rPr lang="en-US" dirty="0"/>
              <a:t>, CHETAH</a:t>
            </a:r>
          </a:p>
          <a:p>
            <a:pPr marL="552450" lvl="1" indent="0">
              <a:buNone/>
            </a:pPr>
            <a:endParaRPr lang="en-US" dirty="0"/>
          </a:p>
        </p:txBody>
      </p:sp>
    </p:spTree>
    <p:extLst>
      <p:ext uri="{BB962C8B-B14F-4D97-AF65-F5344CB8AC3E}">
        <p14:creationId xmlns:p14="http://schemas.microsoft.com/office/powerpoint/2010/main" val="32515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Supervised example - </a:t>
            </a:r>
            <a:r>
              <a:rPr lang="en-US" dirty="0" err="1"/>
              <a:t>SingleR</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Calibri"/>
                <a:ea typeface="Calibri"/>
                <a:cs typeface="Calibri"/>
                <a:sym typeface="Calibri"/>
              </a:rPr>
              <a:t>SingleR</a:t>
            </a:r>
            <a:endParaRPr sz="1400" b="1"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F46B1C1-318C-D8FD-AF16-692101164592}"/>
              </a:ext>
            </a:extLst>
          </p:cNvPr>
          <p:cNvPicPr>
            <a:picLocks noChangeAspect="1"/>
          </p:cNvPicPr>
          <p:nvPr/>
        </p:nvPicPr>
        <p:blipFill>
          <a:blip r:embed="rId3"/>
          <a:stretch>
            <a:fillRect/>
          </a:stretch>
        </p:blipFill>
        <p:spPr>
          <a:xfrm>
            <a:off x="1578851" y="1200712"/>
            <a:ext cx="8432253" cy="5325633"/>
          </a:xfrm>
          <a:prstGeom prst="rect">
            <a:avLst/>
          </a:prstGeom>
        </p:spPr>
      </p:pic>
      <p:sp>
        <p:nvSpPr>
          <p:cNvPr id="5" name="TextBox 4">
            <a:extLst>
              <a:ext uri="{FF2B5EF4-FFF2-40B4-BE49-F238E27FC236}">
                <a16:creationId xmlns:a16="http://schemas.microsoft.com/office/drawing/2014/main" id="{3E20DE54-8059-8D0C-FA0B-CFC7C18612DE}"/>
              </a:ext>
            </a:extLst>
          </p:cNvPr>
          <p:cNvSpPr txBox="1"/>
          <p:nvPr/>
        </p:nvSpPr>
        <p:spPr>
          <a:xfrm>
            <a:off x="2246585" y="6545406"/>
            <a:ext cx="9151883" cy="30777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Aran, D. et al. Nat Immunol 20, 163-172 (2019). https://</a:t>
            </a:r>
            <a:r>
              <a:rPr lang="en-US" dirty="0" err="1">
                <a:latin typeface="Calibri" panose="020F0502020204030204" pitchFamily="34" charset="0"/>
                <a:cs typeface="Calibri" panose="020F0502020204030204" pitchFamily="34" charset="0"/>
              </a:rPr>
              <a:t>pubmed.ncbi.nlm.nih.gov</a:t>
            </a:r>
            <a:r>
              <a:rPr lang="en-US" dirty="0">
                <a:latin typeface="Calibri" panose="020F0502020204030204" pitchFamily="34" charset="0"/>
                <a:cs typeface="Calibri" panose="020F0502020204030204" pitchFamily="34" charset="0"/>
              </a:rPr>
              <a:t>/30643263/</a:t>
            </a:r>
          </a:p>
        </p:txBody>
      </p:sp>
    </p:spTree>
    <p:extLst>
      <p:ext uri="{BB962C8B-B14F-4D97-AF65-F5344CB8AC3E}">
        <p14:creationId xmlns:p14="http://schemas.microsoft.com/office/powerpoint/2010/main" val="75800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p:nvPr/>
        </p:nvSpPr>
        <p:spPr>
          <a:xfrm>
            <a:off x="-12357" y="3850550"/>
            <a:ext cx="3033486" cy="3033486"/>
          </a:xfrm>
          <a:prstGeom prst="rtTriangle">
            <a:avLst/>
          </a:prstGeom>
          <a:solidFill>
            <a:srgbClr val="76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0"/>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Raw data to Counts Matrix</a:t>
            </a:r>
            <a:endParaRPr/>
          </a:p>
        </p:txBody>
      </p:sp>
      <p:sp>
        <p:nvSpPr>
          <p:cNvPr id="142" name="Google Shape;142;p10"/>
          <p:cNvSpPr/>
          <p:nvPr/>
        </p:nvSpPr>
        <p:spPr>
          <a:xfrm>
            <a:off x="2222307" y="3006294"/>
            <a:ext cx="1261602" cy="1091124"/>
          </a:xfrm>
          <a:prstGeom prst="flowChartMultidocumen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&gt; read1</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CAGCGATTACAC</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&gt; read2</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CACACCGGCAG</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a:t>
            </a:r>
            <a:endParaRPr sz="900" b="1" i="0" u="none" strike="noStrike" cap="none">
              <a:solidFill>
                <a:srgbClr val="666666"/>
              </a:solidFill>
              <a:latin typeface="Courier New"/>
              <a:ea typeface="Courier New"/>
              <a:cs typeface="Courier New"/>
              <a:sym typeface="Courier New"/>
            </a:endParaRPr>
          </a:p>
        </p:txBody>
      </p:sp>
      <p:grpSp>
        <p:nvGrpSpPr>
          <p:cNvPr id="143" name="Google Shape;143;p10"/>
          <p:cNvGrpSpPr/>
          <p:nvPr/>
        </p:nvGrpSpPr>
        <p:grpSpPr>
          <a:xfrm>
            <a:off x="4777080" y="2840745"/>
            <a:ext cx="1950124" cy="1181456"/>
            <a:chOff x="2676150" y="1947182"/>
            <a:chExt cx="2216050" cy="1359559"/>
          </a:xfrm>
        </p:grpSpPr>
        <p:pic>
          <p:nvPicPr>
            <p:cNvPr id="144" name="Google Shape;144;p10"/>
            <p:cNvPicPr preferRelativeResize="0"/>
            <p:nvPr/>
          </p:nvPicPr>
          <p:blipFill rotWithShape="1">
            <a:blip r:embed="rId3">
              <a:alphaModFix/>
            </a:blip>
            <a:srcRect/>
            <a:stretch/>
          </p:blipFill>
          <p:spPr>
            <a:xfrm>
              <a:off x="2946875" y="2081275"/>
              <a:ext cx="1682275" cy="1121525"/>
            </a:xfrm>
            <a:prstGeom prst="rect">
              <a:avLst/>
            </a:prstGeom>
            <a:noFill/>
            <a:ln>
              <a:noFill/>
            </a:ln>
          </p:spPr>
        </p:pic>
        <p:sp>
          <p:nvSpPr>
            <p:cNvPr id="145" name="Google Shape;145;p10"/>
            <p:cNvSpPr txBox="1"/>
            <p:nvPr/>
          </p:nvSpPr>
          <p:spPr>
            <a:xfrm rot="487214">
              <a:off x="3168580" y="2081040"/>
              <a:ext cx="1231851"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CACACCGGCAG</a:t>
              </a:r>
              <a:endParaRPr sz="1400" b="1" i="0" u="none" strike="noStrike" cap="none">
                <a:solidFill>
                  <a:srgbClr val="666666"/>
                </a:solidFill>
                <a:latin typeface="Courier New"/>
                <a:ea typeface="Courier New"/>
                <a:cs typeface="Courier New"/>
                <a:sym typeface="Courier New"/>
              </a:endParaRPr>
            </a:p>
          </p:txBody>
        </p:sp>
        <p:sp>
          <p:nvSpPr>
            <p:cNvPr id="146" name="Google Shape;146;p10"/>
            <p:cNvSpPr txBox="1"/>
            <p:nvPr/>
          </p:nvSpPr>
          <p:spPr>
            <a:xfrm rot="487214">
              <a:off x="3626505" y="2655935"/>
              <a:ext cx="1231851" cy="5666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GTTACATCATGG</a:t>
              </a:r>
              <a:endParaRPr sz="1400" b="1" i="0" u="none" strike="noStrike" cap="none">
                <a:solidFill>
                  <a:srgbClr val="666666"/>
                </a:solidFill>
                <a:latin typeface="Courier New"/>
                <a:ea typeface="Courier New"/>
                <a:cs typeface="Courier New"/>
                <a:sym typeface="Courier New"/>
              </a:endParaRPr>
            </a:p>
          </p:txBody>
        </p:sp>
        <p:sp>
          <p:nvSpPr>
            <p:cNvPr id="147" name="Google Shape;147;p10"/>
            <p:cNvSpPr txBox="1"/>
            <p:nvPr/>
          </p:nvSpPr>
          <p:spPr>
            <a:xfrm rot="486903">
              <a:off x="2862431" y="2406457"/>
              <a:ext cx="1292139"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CTCACAGGACA</a:t>
              </a:r>
              <a:endParaRPr sz="1400" b="1" i="0" u="none" strike="noStrike" cap="none">
                <a:solidFill>
                  <a:srgbClr val="666666"/>
                </a:solidFill>
                <a:latin typeface="Courier New"/>
                <a:ea typeface="Courier New"/>
                <a:cs typeface="Courier New"/>
                <a:sym typeface="Courier New"/>
              </a:endParaRPr>
            </a:p>
          </p:txBody>
        </p:sp>
        <p:sp>
          <p:nvSpPr>
            <p:cNvPr id="148" name="Google Shape;148;p10"/>
            <p:cNvSpPr txBox="1"/>
            <p:nvPr/>
          </p:nvSpPr>
          <p:spPr>
            <a:xfrm rot="1746156">
              <a:off x="2715730" y="2134158"/>
              <a:ext cx="869699" cy="3885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CTTTA</a:t>
              </a:r>
              <a:endParaRPr sz="1400" b="1" i="0" u="none" strike="noStrike" cap="none">
                <a:solidFill>
                  <a:srgbClr val="666666"/>
                </a:solidFill>
                <a:latin typeface="Courier New"/>
                <a:ea typeface="Courier New"/>
                <a:cs typeface="Courier New"/>
                <a:sym typeface="Courier New"/>
              </a:endParaRPr>
            </a:p>
          </p:txBody>
        </p:sp>
      </p:grpSp>
      <p:sp>
        <p:nvSpPr>
          <p:cNvPr id="149" name="Google Shape;149;p10"/>
          <p:cNvSpPr txBox="1"/>
          <p:nvPr/>
        </p:nvSpPr>
        <p:spPr>
          <a:xfrm>
            <a:off x="4932507" y="3983543"/>
            <a:ext cx="17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(aligned to genome)</a:t>
            </a:r>
            <a:endParaRPr sz="1400" b="0" i="0" u="none" strike="noStrike" cap="none">
              <a:solidFill>
                <a:srgbClr val="000000"/>
              </a:solidFill>
              <a:latin typeface="Arial"/>
              <a:ea typeface="Arial"/>
              <a:cs typeface="Arial"/>
              <a:sym typeface="Arial"/>
            </a:endParaRPr>
          </a:p>
        </p:txBody>
      </p:sp>
      <p:sp>
        <p:nvSpPr>
          <p:cNvPr id="150" name="Google Shape;150;p10"/>
          <p:cNvSpPr txBox="1"/>
          <p:nvPr/>
        </p:nvSpPr>
        <p:spPr>
          <a:xfrm>
            <a:off x="2222307" y="2225093"/>
            <a:ext cx="179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Raw reads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(fastq files)</a:t>
            </a:r>
            <a:endParaRPr sz="1400" b="0" i="0" u="none" strike="noStrike" cap="none">
              <a:solidFill>
                <a:srgbClr val="000000"/>
              </a:solidFill>
              <a:latin typeface="Arial"/>
              <a:ea typeface="Arial"/>
              <a:cs typeface="Arial"/>
              <a:sym typeface="Arial"/>
            </a:endParaRPr>
          </a:p>
        </p:txBody>
      </p:sp>
      <p:sp>
        <p:nvSpPr>
          <p:cNvPr id="151" name="Google Shape;151;p10"/>
          <p:cNvSpPr/>
          <p:nvPr/>
        </p:nvSpPr>
        <p:spPr>
          <a:xfrm>
            <a:off x="4016901" y="3265493"/>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6923263" y="3324368"/>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p:nvPr/>
        </p:nvSpPr>
        <p:spPr>
          <a:xfrm>
            <a:off x="-12357" y="5523329"/>
            <a:ext cx="2163357"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Tools:</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err="1">
                <a:solidFill>
                  <a:srgbClr val="000000"/>
                </a:solidFill>
                <a:latin typeface="Arial"/>
                <a:ea typeface="Arial"/>
                <a:cs typeface="Arial"/>
                <a:sym typeface="Arial"/>
              </a:rPr>
              <a:t>starSOLO</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10X </a:t>
            </a:r>
            <a:r>
              <a:rPr lang="en-US" sz="1800" b="0" i="0" u="none" strike="noStrike" cap="none" dirty="0" err="1">
                <a:solidFill>
                  <a:srgbClr val="000000"/>
                </a:solidFill>
                <a:latin typeface="Calibri"/>
                <a:ea typeface="Calibri"/>
                <a:cs typeface="Calibri"/>
                <a:sym typeface="Calibri"/>
              </a:rPr>
              <a:t>CellRanger</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Alevin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0196D4E-CDFC-867F-DC3E-A29A357F27F4}"/>
              </a:ext>
            </a:extLst>
          </p:cNvPr>
          <p:cNvPicPr>
            <a:picLocks noChangeAspect="1"/>
          </p:cNvPicPr>
          <p:nvPr/>
        </p:nvPicPr>
        <p:blipFill>
          <a:blip r:embed="rId4"/>
          <a:stretch>
            <a:fillRect/>
          </a:stretch>
        </p:blipFill>
        <p:spPr>
          <a:xfrm>
            <a:off x="7522415" y="1941859"/>
            <a:ext cx="3905741" cy="27650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Analysis</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Substantial effort to use </a:t>
            </a:r>
            <a:r>
              <a:rPr lang="en-US" dirty="0" err="1"/>
              <a:t>scRNAseq</a:t>
            </a:r>
            <a:r>
              <a:rPr lang="en-US" dirty="0"/>
              <a:t> to identify the type of cells</a:t>
            </a:r>
          </a:p>
          <a:p>
            <a:r>
              <a:rPr lang="en-US" dirty="0"/>
              <a:t>Cell can be organized into groups based on similar features; </a:t>
            </a:r>
          </a:p>
          <a:p>
            <a:pPr lvl="1"/>
            <a:r>
              <a:rPr lang="en-US" dirty="0"/>
              <a:t>Expression (gene/protein)</a:t>
            </a:r>
          </a:p>
          <a:p>
            <a:pPr lvl="1"/>
            <a:r>
              <a:rPr lang="en-US" dirty="0"/>
              <a:t>location</a:t>
            </a:r>
          </a:p>
          <a:p>
            <a:pPr lvl="1"/>
            <a:r>
              <a:rPr lang="en-US" dirty="0"/>
              <a:t>Interaction</a:t>
            </a:r>
          </a:p>
          <a:p>
            <a:pPr lvl="1"/>
            <a:r>
              <a:rPr lang="en-US" dirty="0"/>
              <a:t>lineage</a:t>
            </a:r>
          </a:p>
          <a:p>
            <a:r>
              <a:rPr lang="en-US" dirty="0"/>
              <a:t>Flow cytometry </a:t>
            </a:r>
          </a:p>
          <a:p>
            <a:pPr lvl="1"/>
            <a:r>
              <a:rPr lang="en-US" dirty="0"/>
              <a:t>Antibodies</a:t>
            </a:r>
          </a:p>
          <a:p>
            <a:pPr lvl="1"/>
            <a:r>
              <a:rPr lang="en-US" dirty="0"/>
              <a:t>Clusters based on expression</a:t>
            </a:r>
          </a:p>
          <a:p>
            <a:r>
              <a:rPr lang="en-US" dirty="0" err="1"/>
              <a:t>scRNAseq</a:t>
            </a:r>
            <a:endParaRPr lang="en-US" dirty="0"/>
          </a:p>
          <a:p>
            <a:pPr lvl="1"/>
            <a:r>
              <a:rPr lang="en-US" dirty="0"/>
              <a:t>genes</a:t>
            </a:r>
          </a:p>
          <a:p>
            <a:pPr lvl="1"/>
            <a:r>
              <a:rPr lang="en-US" dirty="0"/>
              <a:t>Clusters based on expression</a:t>
            </a:r>
          </a:p>
        </p:txBody>
      </p:sp>
    </p:spTree>
    <p:extLst>
      <p:ext uri="{BB962C8B-B14F-4D97-AF65-F5344CB8AC3E}">
        <p14:creationId xmlns:p14="http://schemas.microsoft.com/office/powerpoint/2010/main" val="2278170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Manual annotation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lvl="0" algn="ctr">
              <a:buSzPts val="1400"/>
            </a:pPr>
            <a:r>
              <a:rPr lang="en-US" b="1">
                <a:solidFill>
                  <a:schemeClr val="lt1"/>
                </a:solidFill>
                <a:latin typeface="Calibri"/>
                <a:ea typeface="Calibri"/>
                <a:cs typeface="Calibri"/>
                <a:sym typeface="Calibri"/>
              </a:rPr>
              <a:t>Cell type</a:t>
            </a:r>
            <a:endParaRPr lang="en-US"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10FED2-72B2-F4DC-38BA-E66561F1BE86}"/>
              </a:ext>
            </a:extLst>
          </p:cNvPr>
          <p:cNvPicPr>
            <a:picLocks noChangeAspect="1"/>
          </p:cNvPicPr>
          <p:nvPr/>
        </p:nvPicPr>
        <p:blipFill>
          <a:blip r:embed="rId3"/>
          <a:stretch>
            <a:fillRect/>
          </a:stretch>
        </p:blipFill>
        <p:spPr>
          <a:xfrm>
            <a:off x="2745942" y="1624947"/>
            <a:ext cx="7254269" cy="4479513"/>
          </a:xfrm>
          <a:prstGeom prst="rect">
            <a:avLst/>
          </a:prstGeom>
          <a:noFill/>
        </p:spPr>
      </p:pic>
    </p:spTree>
    <p:extLst>
      <p:ext uri="{BB962C8B-B14F-4D97-AF65-F5344CB8AC3E}">
        <p14:creationId xmlns:p14="http://schemas.microsoft.com/office/powerpoint/2010/main" val="1012679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KO vs WT</a:t>
            </a:r>
            <a:endParaRPr/>
          </a:p>
        </p:txBody>
      </p:sp>
      <p:pic>
        <p:nvPicPr>
          <p:cNvPr id="510" name="Google Shape;510;p27"/>
          <p:cNvPicPr preferRelativeResize="0"/>
          <p:nvPr/>
        </p:nvPicPr>
        <p:blipFill rotWithShape="1">
          <a:blip r:embed="rId3">
            <a:alphaModFix/>
          </a:blip>
          <a:srcRect/>
          <a:stretch/>
        </p:blipFill>
        <p:spPr>
          <a:xfrm>
            <a:off x="6824458" y="2554942"/>
            <a:ext cx="2554740" cy="2447508"/>
          </a:xfrm>
          <a:prstGeom prst="rect">
            <a:avLst/>
          </a:prstGeom>
          <a:noFill/>
          <a:ln>
            <a:noFill/>
          </a:ln>
        </p:spPr>
      </p:pic>
      <p:sp>
        <p:nvSpPr>
          <p:cNvPr id="511" name="Google Shape;511;p27"/>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512" name="Google Shape;512;p27"/>
          <p:cNvPicPr preferRelativeResize="0"/>
          <p:nvPr/>
        </p:nvPicPr>
        <p:blipFill rotWithShape="1">
          <a:blip r:embed="rId4">
            <a:alphaModFix/>
          </a:blip>
          <a:srcRect/>
          <a:stretch/>
        </p:blipFill>
        <p:spPr>
          <a:xfrm>
            <a:off x="3184787" y="2554942"/>
            <a:ext cx="2554740" cy="2447508"/>
          </a:xfrm>
          <a:prstGeom prst="rect">
            <a:avLst/>
          </a:prstGeom>
          <a:noFill/>
          <a:ln>
            <a:noFill/>
          </a:ln>
        </p:spPr>
      </p:pic>
      <p:sp>
        <p:nvSpPr>
          <p:cNvPr id="513" name="Google Shape;513;p27"/>
          <p:cNvSpPr txBox="1"/>
          <p:nvPr/>
        </p:nvSpPr>
        <p:spPr>
          <a:xfrm>
            <a:off x="3458801"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Knockout</a:t>
            </a:r>
            <a:endParaRPr/>
          </a:p>
        </p:txBody>
      </p:sp>
      <p:sp>
        <p:nvSpPr>
          <p:cNvPr id="514" name="Google Shape;514;p27"/>
          <p:cNvSpPr txBox="1"/>
          <p:nvPr/>
        </p:nvSpPr>
        <p:spPr>
          <a:xfrm>
            <a:off x="7162802"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Wildtype</a:t>
            </a:r>
            <a:endParaRPr/>
          </a:p>
        </p:txBody>
      </p:sp>
      <p:sp>
        <p:nvSpPr>
          <p:cNvPr id="515" name="Google Shape;515;p27"/>
          <p:cNvSpPr/>
          <p:nvPr/>
        </p:nvSpPr>
        <p:spPr>
          <a:xfrm>
            <a:off x="5737360" y="3520242"/>
            <a:ext cx="1087098" cy="516907"/>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Browsers</a:t>
            </a:r>
            <a:endParaRPr/>
          </a:p>
        </p:txBody>
      </p:sp>
      <p:sp>
        <p:nvSpPr>
          <p:cNvPr id="425" name="Google Shape;425;p28"/>
          <p:cNvSpPr txBox="1">
            <a:spLocks noGrp="1"/>
          </p:cNvSpPr>
          <p:nvPr>
            <p:ph type="body" idx="1"/>
          </p:nvPr>
        </p:nvSpPr>
        <p:spPr>
          <a:xfrm>
            <a:off x="495588" y="1449373"/>
            <a:ext cx="5094984" cy="4998561"/>
          </a:xfrm>
          <a:prstGeom prst="rect">
            <a:avLst/>
          </a:prstGeom>
          <a:noFill/>
          <a:ln>
            <a:noFill/>
          </a:ln>
        </p:spPr>
        <p:txBody>
          <a:bodyPr spcFirstLastPara="1" wrap="square" lIns="68575" tIns="34275" rIns="68575" bIns="34275" anchor="t" anchorCtr="0">
            <a:noAutofit/>
          </a:bodyPr>
          <a:lstStyle/>
          <a:p>
            <a:pPr marL="609585" lvl="0" indent="-507986" algn="l" rtl="0">
              <a:lnSpc>
                <a:spcPct val="100000"/>
              </a:lnSpc>
              <a:spcBef>
                <a:spcPts val="667"/>
              </a:spcBef>
              <a:spcAft>
                <a:spcPts val="0"/>
              </a:spcAft>
              <a:buClr>
                <a:srgbClr val="404040"/>
              </a:buClr>
              <a:buSzPts val="2400"/>
              <a:buChar char="•"/>
            </a:pPr>
            <a:r>
              <a:rPr lang="en-US" dirty="0" err="1"/>
              <a:t>CellXGene</a:t>
            </a:r>
            <a:endParaRPr dirty="0"/>
          </a:p>
          <a:p>
            <a:pPr marL="1219170" lvl="1" indent="-482588" algn="l" rtl="0">
              <a:lnSpc>
                <a:spcPct val="100000"/>
              </a:lnSpc>
              <a:spcBef>
                <a:spcPts val="533"/>
              </a:spcBef>
              <a:spcAft>
                <a:spcPts val="0"/>
              </a:spcAft>
              <a:buSzPts val="2100"/>
              <a:buChar char="–"/>
            </a:pPr>
            <a:r>
              <a:rPr lang="en-US" dirty="0"/>
              <a:t>In galaxy soon</a:t>
            </a:r>
            <a:endParaRPr dirty="0"/>
          </a:p>
          <a:p>
            <a:pPr marL="1219170" lvl="1" indent="-482588" algn="l" rtl="0">
              <a:lnSpc>
                <a:spcPct val="100000"/>
              </a:lnSpc>
              <a:spcBef>
                <a:spcPts val="533"/>
              </a:spcBef>
              <a:spcAft>
                <a:spcPts val="0"/>
              </a:spcAft>
              <a:buSzPts val="2100"/>
              <a:buChar char="–"/>
            </a:pPr>
            <a:r>
              <a:rPr lang="en-US" u="sng" dirty="0">
                <a:solidFill>
                  <a:schemeClr val="hlink"/>
                </a:solidFill>
                <a:hlinkClick r:id="rId3"/>
              </a:rPr>
              <a:t>https://cellxgene.cziscience.com/e/9df60c57-fdf3-4e93-828e-fe9303f20438.cxg/</a:t>
            </a:r>
            <a:endParaRPr dirty="0"/>
          </a:p>
          <a:p>
            <a:pPr marL="609584" lvl="0" indent="-507987" algn="l" rtl="0">
              <a:lnSpc>
                <a:spcPct val="100000"/>
              </a:lnSpc>
              <a:spcBef>
                <a:spcPts val="667"/>
              </a:spcBef>
              <a:spcAft>
                <a:spcPts val="0"/>
              </a:spcAft>
              <a:buClr>
                <a:srgbClr val="404040"/>
              </a:buClr>
              <a:buSzPts val="2400"/>
              <a:buChar char="•"/>
            </a:pPr>
            <a:r>
              <a:rPr lang="en-US" dirty="0" err="1"/>
              <a:t>iSEE</a:t>
            </a:r>
            <a:endParaRPr dirty="0"/>
          </a:p>
          <a:p>
            <a:pPr marL="1219170" lvl="1" indent="-482588" algn="l" rtl="0">
              <a:lnSpc>
                <a:spcPct val="100000"/>
              </a:lnSpc>
              <a:spcBef>
                <a:spcPts val="533"/>
              </a:spcBef>
              <a:spcAft>
                <a:spcPts val="0"/>
              </a:spcAft>
              <a:buSzPts val="2100"/>
              <a:buChar char="–"/>
            </a:pPr>
            <a:r>
              <a:rPr lang="en-US" dirty="0"/>
              <a:t>Requires different file format</a:t>
            </a:r>
            <a:endParaRPr dirty="0"/>
          </a:p>
          <a:p>
            <a:pPr marL="609585" lvl="0" indent="-507986" algn="l" rtl="0">
              <a:lnSpc>
                <a:spcPct val="100000"/>
              </a:lnSpc>
              <a:spcBef>
                <a:spcPts val="667"/>
              </a:spcBef>
              <a:spcAft>
                <a:spcPts val="0"/>
              </a:spcAft>
              <a:buClr>
                <a:srgbClr val="404040"/>
              </a:buClr>
              <a:buSzPts val="2400"/>
              <a:buChar char="•"/>
            </a:pPr>
            <a:r>
              <a:rPr lang="en-US" dirty="0" err="1"/>
              <a:t>CellLoupe</a:t>
            </a:r>
            <a:endParaRPr dirty="0"/>
          </a:p>
          <a:p>
            <a:pPr marL="1219170" lvl="1" indent="-482588" algn="l" rtl="0">
              <a:lnSpc>
                <a:spcPct val="100000"/>
              </a:lnSpc>
              <a:spcBef>
                <a:spcPts val="533"/>
              </a:spcBef>
              <a:spcAft>
                <a:spcPts val="0"/>
              </a:spcAft>
              <a:buSzPts val="2100"/>
              <a:buChar char="–"/>
            </a:pPr>
            <a:r>
              <a:rPr lang="en-US" dirty="0"/>
              <a:t>Desktop application</a:t>
            </a:r>
            <a:endParaRPr dirty="0"/>
          </a:p>
          <a:p>
            <a:pPr marL="1219170" lvl="1" indent="-482588" algn="l" rtl="0">
              <a:lnSpc>
                <a:spcPct val="100000"/>
              </a:lnSpc>
              <a:spcBef>
                <a:spcPts val="533"/>
              </a:spcBef>
              <a:spcAft>
                <a:spcPts val="0"/>
              </a:spcAft>
              <a:buSzPts val="2100"/>
              <a:buChar char="–"/>
            </a:pPr>
            <a:r>
              <a:rPr lang="en-US" dirty="0"/>
              <a:t>Proprietary 10X software for 10X data only</a:t>
            </a:r>
            <a:endParaRPr dirty="0"/>
          </a:p>
          <a:p>
            <a:pPr marL="609585" lvl="0" indent="-355586" algn="l" rtl="0">
              <a:lnSpc>
                <a:spcPct val="100000"/>
              </a:lnSpc>
              <a:spcBef>
                <a:spcPts val="667"/>
              </a:spcBef>
              <a:spcAft>
                <a:spcPts val="0"/>
              </a:spcAft>
              <a:buClr>
                <a:srgbClr val="404040"/>
              </a:buClr>
              <a:buSzPts val="2400"/>
              <a:buNone/>
            </a:pPr>
            <a:endParaRPr dirty="0"/>
          </a:p>
          <a:p>
            <a:pPr marL="609585" lvl="0" indent="-355586" algn="l" rtl="0">
              <a:lnSpc>
                <a:spcPct val="100000"/>
              </a:lnSpc>
              <a:spcBef>
                <a:spcPts val="667"/>
              </a:spcBef>
              <a:spcAft>
                <a:spcPts val="0"/>
              </a:spcAft>
              <a:buClr>
                <a:srgbClr val="404040"/>
              </a:buClr>
              <a:buSzPts val="2400"/>
              <a:buNone/>
            </a:pPr>
            <a:endParaRPr dirty="0"/>
          </a:p>
        </p:txBody>
      </p:sp>
      <p:pic>
        <p:nvPicPr>
          <p:cNvPr id="426" name="Google Shape;426;p28"/>
          <p:cNvPicPr preferRelativeResize="0"/>
          <p:nvPr/>
        </p:nvPicPr>
        <p:blipFill rotWithShape="1">
          <a:blip r:embed="rId4">
            <a:alphaModFix/>
          </a:blip>
          <a:srcRect/>
          <a:stretch/>
        </p:blipFill>
        <p:spPr>
          <a:xfrm>
            <a:off x="5776203" y="1992293"/>
            <a:ext cx="5920209" cy="342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Finishing up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Where to from here?</a:t>
            </a:r>
            <a:endParaRPr/>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0" lvl="0" indent="0" algn="l" rtl="0">
              <a:spcBef>
                <a:spcPts val="667"/>
              </a:spcBef>
              <a:spcAft>
                <a:spcPts val="0"/>
              </a:spcAft>
              <a:buNone/>
            </a:pPr>
            <a:r>
              <a:rPr lang="en-US" dirty="0"/>
              <a:t>The data is now ready for biological analysis. </a:t>
            </a:r>
            <a:endParaRPr dirty="0"/>
          </a:p>
          <a:p>
            <a:pPr marL="457200" lvl="0" indent="-381000" algn="l" rtl="0">
              <a:spcBef>
                <a:spcPts val="667"/>
              </a:spcBef>
              <a:spcAft>
                <a:spcPts val="0"/>
              </a:spcAft>
              <a:buSzPts val="2400"/>
              <a:buChar char="●"/>
            </a:pPr>
            <a:r>
              <a:rPr lang="en-AU" dirty="0"/>
              <a:t>Keep plotting</a:t>
            </a:r>
            <a:endParaRPr dirty="0"/>
          </a:p>
          <a:p>
            <a:pPr marL="457200" lvl="0" indent="-381000" algn="l" rtl="0">
              <a:spcBef>
                <a:spcPts val="0"/>
              </a:spcBef>
              <a:spcAft>
                <a:spcPts val="0"/>
              </a:spcAft>
              <a:buSzPts val="2400"/>
              <a:buChar char="●"/>
            </a:pPr>
            <a:r>
              <a:rPr lang="en-US" dirty="0"/>
              <a:t>Load annotated data into a cell browser</a:t>
            </a:r>
          </a:p>
          <a:p>
            <a:pPr marL="457200" lvl="0" indent="-381000" algn="l" rtl="0">
              <a:spcBef>
                <a:spcPts val="0"/>
              </a:spcBef>
              <a:spcAft>
                <a:spcPts val="0"/>
              </a:spcAft>
              <a:buSzPts val="2400"/>
              <a:buChar char="●"/>
            </a:pPr>
            <a:r>
              <a:rPr lang="en-US" dirty="0"/>
              <a:t>Share with a </a:t>
            </a:r>
            <a:r>
              <a:rPr lang="en-US" dirty="0" err="1"/>
              <a:t>collegue</a:t>
            </a:r>
            <a:endParaRPr dirty="0"/>
          </a:p>
          <a:p>
            <a:pPr marL="457200" lvl="0" indent="0" algn="l" rtl="0">
              <a:spcBef>
                <a:spcPts val="667"/>
              </a:spcBef>
              <a:spcAft>
                <a:spcPts val="0"/>
              </a:spcAft>
              <a:buNone/>
            </a:pPr>
            <a:endParaRPr dirty="0"/>
          </a:p>
        </p:txBody>
      </p:sp>
      <p:sp>
        <p:nvSpPr>
          <p:cNvPr id="434" name="Google Shape;434;g127e3e89228_0_7"/>
          <p:cNvSpPr txBox="1"/>
          <p:nvPr/>
        </p:nvSpPr>
        <p:spPr>
          <a:xfrm>
            <a:off x="8879323" y="4707600"/>
            <a:ext cx="3167400" cy="21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941651"/>
                </a:solidFill>
                <a:latin typeface="Arial"/>
                <a:ea typeface="Arial"/>
                <a:cs typeface="Arial"/>
                <a:sym typeface="Arial"/>
              </a:rPr>
              <a:t>Trajectories </a:t>
            </a:r>
            <a:endParaRPr sz="20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2000" b="1">
                <a:solidFill>
                  <a:srgbClr val="941651"/>
                </a:solidFill>
              </a:rPr>
              <a:t>Differential expression</a:t>
            </a:r>
            <a:endParaRPr sz="2000" b="1">
              <a:solidFill>
                <a:srgbClr val="941651"/>
              </a:solidFill>
            </a:endParaRPr>
          </a:p>
          <a:p>
            <a:pPr marL="0" marR="0" lvl="0" indent="0" algn="l" rtl="0">
              <a:lnSpc>
                <a:spcPct val="100000"/>
              </a:lnSpc>
              <a:spcBef>
                <a:spcPts val="0"/>
              </a:spcBef>
              <a:spcAft>
                <a:spcPts val="0"/>
              </a:spcAft>
              <a:buNone/>
            </a:pPr>
            <a:r>
              <a:rPr lang="en-US" sz="1900" b="1" i="0" u="none" strike="noStrike" cap="none">
                <a:solidFill>
                  <a:srgbClr val="941651"/>
                </a:solidFill>
                <a:latin typeface="Arial"/>
                <a:ea typeface="Arial"/>
                <a:cs typeface="Arial"/>
                <a:sym typeface="Arial"/>
              </a:rPr>
              <a:t>Multiomics</a:t>
            </a:r>
            <a:endParaRPr sz="19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941651"/>
                </a:solidFill>
                <a:latin typeface="Arial"/>
                <a:ea typeface="Arial"/>
                <a:cs typeface="Arial"/>
                <a:sym typeface="Arial"/>
              </a:rPr>
              <a:t>Integration</a:t>
            </a:r>
            <a:endParaRPr sz="2000"/>
          </a:p>
          <a:p>
            <a:pPr marL="0" marR="0" lvl="0" indent="0" algn="l" rtl="0">
              <a:lnSpc>
                <a:spcPct val="100000"/>
              </a:lnSpc>
              <a:spcBef>
                <a:spcPts val="0"/>
              </a:spcBef>
              <a:spcAft>
                <a:spcPts val="0"/>
              </a:spcAft>
              <a:buNone/>
            </a:pPr>
            <a:r>
              <a:rPr lang="en-US" sz="1600" b="1" i="0" u="none" strike="noStrike" cap="none">
                <a:solidFill>
                  <a:srgbClr val="941651"/>
                </a:solidFill>
                <a:latin typeface="Arial"/>
                <a:ea typeface="Arial"/>
                <a:cs typeface="Arial"/>
                <a:sym typeface="Arial"/>
              </a:rPr>
              <a:t>Ligand-receptor interactions</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velocity</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a:t>
            </a:r>
            <a:endParaRPr sz="18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Rdsfasdf</a:t>
            </a:r>
            <a:endParaRPr/>
          </a:p>
        </p:txBody>
      </p:sp>
      <p:sp>
        <p:nvSpPr>
          <p:cNvPr id="568" name="Google Shape;568;p39"/>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p>
            <a:pPr marL="609585" lvl="0" indent="-355586" algn="l" rtl="0">
              <a:lnSpc>
                <a:spcPct val="100000"/>
              </a:lnSpc>
              <a:spcBef>
                <a:spcPts val="667"/>
              </a:spcBef>
              <a:spcAft>
                <a:spcPts val="0"/>
              </a:spcAft>
              <a:buClr>
                <a:srgbClr val="404040"/>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r>
              <a:rPr lang="en-US"/>
              <a:t>Why start with counts matrix?</a:t>
            </a:r>
            <a:endParaRPr/>
          </a:p>
        </p:txBody>
      </p:sp>
      <p:sp>
        <p:nvSpPr>
          <p:cNvPr id="224" name="Google Shape;224;p36"/>
          <p:cNvSpPr txBox="1">
            <a:spLocks noGrp="1"/>
          </p:cNvSpPr>
          <p:nvPr>
            <p:ph type="body" idx="1"/>
          </p:nvPr>
        </p:nvSpPr>
        <p:spPr>
          <a:xfrm>
            <a:off x="415600" y="1536633"/>
            <a:ext cx="55844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1800"/>
              <a:buNone/>
            </a:pPr>
            <a:r>
              <a:rPr lang="en-US" u="sng" dirty="0">
                <a:solidFill>
                  <a:schemeClr val="hlink"/>
                </a:solidFill>
                <a:hlinkClick r:id="rId3"/>
              </a:rPr>
              <a:t>https://www.ncbi.nlm.nih.gov/geo/query/acc.cgi?acc=GSE114802</a:t>
            </a:r>
            <a:endParaRPr dirty="0"/>
          </a:p>
          <a:p>
            <a:pPr marL="0" lvl="0" indent="0" algn="l" rtl="0">
              <a:lnSpc>
                <a:spcPct val="100000"/>
              </a:lnSpc>
              <a:spcBef>
                <a:spcPts val="1600"/>
              </a:spcBef>
              <a:spcAft>
                <a:spcPts val="0"/>
              </a:spcAft>
              <a:buSzPts val="1800"/>
              <a:buNone/>
            </a:pPr>
            <a:r>
              <a:rPr lang="en-US" dirty="0"/>
              <a:t>A standard output of </a:t>
            </a:r>
            <a:r>
              <a:rPr lang="en-US" dirty="0" err="1"/>
              <a:t>cellRanger</a:t>
            </a:r>
            <a:r>
              <a:rPr lang="en-US" dirty="0"/>
              <a:t> (10X pipeline)</a:t>
            </a:r>
            <a:endParaRPr dirty="0"/>
          </a:p>
          <a:p>
            <a:pPr marL="0" lvl="0" indent="0" algn="l" rtl="0">
              <a:lnSpc>
                <a:spcPct val="100000"/>
              </a:lnSpc>
              <a:spcBef>
                <a:spcPts val="1600"/>
              </a:spcBef>
              <a:spcAft>
                <a:spcPts val="0"/>
              </a:spcAft>
              <a:buSzPts val="1800"/>
              <a:buNone/>
            </a:pPr>
            <a:r>
              <a:rPr lang="en-US" dirty="0"/>
              <a:t>Often available for Public data!</a:t>
            </a:r>
            <a:endParaRPr dirty="0"/>
          </a:p>
          <a:p>
            <a:pPr marL="0" lvl="0" indent="0" algn="l" rtl="0">
              <a:lnSpc>
                <a:spcPct val="100000"/>
              </a:lnSpc>
              <a:spcBef>
                <a:spcPts val="3200"/>
              </a:spcBef>
              <a:spcAft>
                <a:spcPts val="1600"/>
              </a:spcAft>
              <a:buSzPts val="1800"/>
              <a:buNone/>
            </a:pPr>
            <a:endParaRPr dirty="0"/>
          </a:p>
        </p:txBody>
      </p:sp>
      <p:pic>
        <p:nvPicPr>
          <p:cNvPr id="225" name="Google Shape;225;p36"/>
          <p:cNvPicPr preferRelativeResize="0"/>
          <p:nvPr/>
        </p:nvPicPr>
        <p:blipFill rotWithShape="1">
          <a:blip r:embed="rId4">
            <a:alphaModFix/>
          </a:blip>
          <a:srcRect/>
          <a:stretch/>
        </p:blipFill>
        <p:spPr>
          <a:xfrm>
            <a:off x="8076552" y="327350"/>
            <a:ext cx="3215281" cy="6203300"/>
          </a:xfrm>
          <a:prstGeom prst="rect">
            <a:avLst/>
          </a:prstGeom>
          <a:noFill/>
          <a:ln>
            <a:noFill/>
          </a:ln>
        </p:spPr>
      </p:pic>
      <p:pic>
        <p:nvPicPr>
          <p:cNvPr id="226" name="Google Shape;226;p36"/>
          <p:cNvPicPr preferRelativeResize="0"/>
          <p:nvPr/>
        </p:nvPicPr>
        <p:blipFill rotWithShape="1">
          <a:blip r:embed="rId4">
            <a:alphaModFix/>
          </a:blip>
          <a:srcRect l="3798" t="78272" r="17399" b="7856"/>
          <a:stretch/>
        </p:blipFill>
        <p:spPr>
          <a:xfrm>
            <a:off x="473750" y="4098250"/>
            <a:ext cx="7162550" cy="2432398"/>
          </a:xfrm>
          <a:prstGeom prst="rect">
            <a:avLst/>
          </a:prstGeom>
          <a:noFill/>
          <a:ln>
            <a:noFill/>
          </a:ln>
        </p:spPr>
      </p:pic>
      <p:cxnSp>
        <p:nvCxnSpPr>
          <p:cNvPr id="227" name="Google Shape;227;p36"/>
          <p:cNvCxnSpPr>
            <a:endCxn id="226" idx="3"/>
          </p:cNvCxnSpPr>
          <p:nvPr/>
        </p:nvCxnSpPr>
        <p:spPr>
          <a:xfrm rot="10800000">
            <a:off x="7636300" y="5314449"/>
            <a:ext cx="642900" cy="539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will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612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pic>
        <p:nvPicPr>
          <p:cNvPr id="2" name="Picture 1">
            <a:extLst>
              <a:ext uri="{FF2B5EF4-FFF2-40B4-BE49-F238E27FC236}">
                <a16:creationId xmlns:a16="http://schemas.microsoft.com/office/drawing/2014/main" id="{74D80D00-A3F4-D039-4D06-5905EA5232FE}"/>
              </a:ext>
            </a:extLst>
          </p:cNvPr>
          <p:cNvPicPr>
            <a:picLocks noChangeAspect="1"/>
          </p:cNvPicPr>
          <p:nvPr/>
        </p:nvPicPr>
        <p:blipFill>
          <a:blip r:embed="rId3"/>
          <a:stretch>
            <a:fillRect/>
          </a:stretch>
        </p:blipFill>
        <p:spPr>
          <a:xfrm>
            <a:off x="2353208" y="1118929"/>
            <a:ext cx="7060075" cy="4998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 to single-cell analysis</a:t>
            </a:r>
            <a:endParaRPr/>
          </a:p>
        </p:txBody>
      </p:sp>
      <p:pic>
        <p:nvPicPr>
          <p:cNvPr id="169" name="Google Shape;169;p12"/>
          <p:cNvPicPr preferRelativeResize="0"/>
          <p:nvPr/>
        </p:nvPicPr>
        <p:blipFill rotWithShape="1">
          <a:blip r:embed="rId3">
            <a:alphaModFix/>
          </a:blip>
          <a:srcRect/>
          <a:stretch/>
        </p:blipFill>
        <p:spPr>
          <a:xfrm>
            <a:off x="4610173" y="2183791"/>
            <a:ext cx="2377101" cy="2277325"/>
          </a:xfrm>
          <a:prstGeom prst="rect">
            <a:avLst/>
          </a:prstGeom>
          <a:noFill/>
          <a:ln>
            <a:noFill/>
          </a:ln>
        </p:spPr>
      </p:pic>
      <p:grpSp>
        <p:nvGrpSpPr>
          <p:cNvPr id="170" name="Google Shape;170;p12"/>
          <p:cNvGrpSpPr/>
          <p:nvPr/>
        </p:nvGrpSpPr>
        <p:grpSpPr>
          <a:xfrm>
            <a:off x="7467010" y="2793547"/>
            <a:ext cx="2377101" cy="2277325"/>
            <a:chOff x="7758812" y="2868927"/>
            <a:chExt cx="2377101" cy="2277325"/>
          </a:xfrm>
        </p:grpSpPr>
        <p:pic>
          <p:nvPicPr>
            <p:cNvPr id="171" name="Google Shape;171;p12"/>
            <p:cNvPicPr preferRelativeResize="0"/>
            <p:nvPr/>
          </p:nvPicPr>
          <p:blipFill rotWithShape="1">
            <a:blip r:embed="rId4">
              <a:alphaModFix amt="44000"/>
            </a:blip>
            <a:srcRect/>
            <a:stretch/>
          </p:blipFill>
          <p:spPr>
            <a:xfrm>
              <a:off x="7758812" y="2868927"/>
              <a:ext cx="2377101" cy="2277325"/>
            </a:xfrm>
            <a:prstGeom prst="rect">
              <a:avLst/>
            </a:prstGeom>
            <a:noFill/>
            <a:ln>
              <a:noFill/>
            </a:ln>
          </p:spPr>
        </p:pic>
        <p:sp>
          <p:nvSpPr>
            <p:cNvPr id="172" name="Google Shape;172;p12"/>
            <p:cNvSpPr txBox="1"/>
            <p:nvPr/>
          </p:nvSpPr>
          <p:spPr>
            <a:xfrm>
              <a:off x="9401283" y="3620397"/>
              <a:ext cx="67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Cenpf</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Mki67</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Top2a</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grpSp>
      <p:sp>
        <p:nvSpPr>
          <p:cNvPr id="173" name="Google Shape;173;p12"/>
          <p:cNvSpPr/>
          <p:nvPr/>
        </p:nvSpPr>
        <p:spPr>
          <a:xfrm>
            <a:off x="1607434" y="4074612"/>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74" name="Google Shape;174;p12"/>
          <p:cNvSpPr/>
          <p:nvPr/>
        </p:nvSpPr>
        <p:spPr>
          <a:xfrm>
            <a:off x="1607434" y="4750598"/>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75" name="Google Shape;175;p12"/>
          <p:cNvSpPr/>
          <p:nvPr/>
        </p:nvSpPr>
        <p:spPr>
          <a:xfrm>
            <a:off x="4610173" y="4744082"/>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76" name="Google Shape;176;p12"/>
          <p:cNvSpPr/>
          <p:nvPr/>
        </p:nvSpPr>
        <p:spPr>
          <a:xfrm>
            <a:off x="4610173" y="5426807"/>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77" name="Google Shape;177;p12"/>
          <p:cNvSpPr/>
          <p:nvPr/>
        </p:nvSpPr>
        <p:spPr>
          <a:xfrm>
            <a:off x="7618212" y="5426807"/>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cxnSp>
        <p:nvCxnSpPr>
          <p:cNvPr id="178" name="Google Shape;178;p12"/>
          <p:cNvCxnSpPr>
            <a:stCxn id="173" idx="2"/>
            <a:endCxn id="174" idx="0"/>
          </p:cNvCxnSpPr>
          <p:nvPr/>
        </p:nvCxnSpPr>
        <p:spPr>
          <a:xfrm>
            <a:off x="2650084" y="4420512"/>
            <a:ext cx="0" cy="330000"/>
          </a:xfrm>
          <a:prstGeom prst="straightConnector1">
            <a:avLst/>
          </a:prstGeom>
          <a:noFill/>
          <a:ln w="38100" cap="flat" cmpd="sng">
            <a:solidFill>
              <a:srgbClr val="7F7F7F"/>
            </a:solidFill>
            <a:prstDash val="solid"/>
            <a:round/>
            <a:headEnd type="none" w="sm" len="sm"/>
            <a:tailEnd type="triangle" w="med" len="med"/>
          </a:ln>
        </p:spPr>
      </p:cxnSp>
      <p:cxnSp>
        <p:nvCxnSpPr>
          <p:cNvPr id="179" name="Google Shape;179;p12"/>
          <p:cNvCxnSpPr>
            <a:stCxn id="174" idx="3"/>
            <a:endCxn id="175" idx="1"/>
          </p:cNvCxnSpPr>
          <p:nvPr/>
        </p:nvCxnSpPr>
        <p:spPr>
          <a:xfrm rot="10800000" flipH="1">
            <a:off x="3692734" y="4916948"/>
            <a:ext cx="917400" cy="6600"/>
          </a:xfrm>
          <a:prstGeom prst="straightConnector1">
            <a:avLst/>
          </a:prstGeom>
          <a:noFill/>
          <a:ln w="38100" cap="flat" cmpd="sng">
            <a:solidFill>
              <a:srgbClr val="7F7F7F"/>
            </a:solidFill>
            <a:prstDash val="solid"/>
            <a:round/>
            <a:headEnd type="none" w="sm" len="sm"/>
            <a:tailEnd type="triangle" w="med" len="med"/>
          </a:ln>
        </p:spPr>
      </p:cxnSp>
      <p:cxnSp>
        <p:nvCxnSpPr>
          <p:cNvPr id="180" name="Google Shape;180;p12"/>
          <p:cNvCxnSpPr>
            <a:stCxn id="175" idx="2"/>
            <a:endCxn id="176" idx="0"/>
          </p:cNvCxnSpPr>
          <p:nvPr/>
        </p:nvCxnSpPr>
        <p:spPr>
          <a:xfrm>
            <a:off x="5652823" y="5089982"/>
            <a:ext cx="0" cy="336900"/>
          </a:xfrm>
          <a:prstGeom prst="straightConnector1">
            <a:avLst/>
          </a:prstGeom>
          <a:noFill/>
          <a:ln w="38100" cap="flat" cmpd="sng">
            <a:solidFill>
              <a:srgbClr val="7F7F7F"/>
            </a:solidFill>
            <a:prstDash val="solid"/>
            <a:round/>
            <a:headEnd type="none" w="sm" len="sm"/>
            <a:tailEnd type="triangle" w="med" len="med"/>
          </a:ln>
        </p:spPr>
      </p:cxnSp>
      <p:cxnSp>
        <p:nvCxnSpPr>
          <p:cNvPr id="181" name="Google Shape;181;p12"/>
          <p:cNvCxnSpPr>
            <a:stCxn id="176" idx="3"/>
            <a:endCxn id="177" idx="1"/>
          </p:cNvCxnSpPr>
          <p:nvPr/>
        </p:nvCxnSpPr>
        <p:spPr>
          <a:xfrm>
            <a:off x="6695473" y="5599757"/>
            <a:ext cx="922800" cy="0"/>
          </a:xfrm>
          <a:prstGeom prst="straightConnector1">
            <a:avLst/>
          </a:prstGeom>
          <a:noFill/>
          <a:ln w="38100" cap="flat" cmpd="sng">
            <a:solidFill>
              <a:srgbClr val="7F7F7F"/>
            </a:solidFill>
            <a:prstDash val="solid"/>
            <a:round/>
            <a:headEnd type="none" w="sm" len="sm"/>
            <a:tailEnd type="triangle" w="med" len="med"/>
          </a:ln>
        </p:spPr>
      </p:cxnSp>
      <p:pic>
        <p:nvPicPr>
          <p:cNvPr id="2" name="Picture 1">
            <a:extLst>
              <a:ext uri="{FF2B5EF4-FFF2-40B4-BE49-F238E27FC236}">
                <a16:creationId xmlns:a16="http://schemas.microsoft.com/office/drawing/2014/main" id="{AE99CB3B-E723-4F00-E7B2-948299A3C463}"/>
              </a:ext>
            </a:extLst>
          </p:cNvPr>
          <p:cNvPicPr>
            <a:picLocks noChangeAspect="1"/>
          </p:cNvPicPr>
          <p:nvPr/>
        </p:nvPicPr>
        <p:blipFill>
          <a:blip r:embed="rId5"/>
          <a:stretch>
            <a:fillRect/>
          </a:stretch>
        </p:blipFill>
        <p:spPr>
          <a:xfrm>
            <a:off x="1071803" y="1725032"/>
            <a:ext cx="3036741" cy="2149820"/>
          </a:xfrm>
          <a:prstGeom prst="rect">
            <a:avLst/>
          </a:prstGeom>
        </p:spPr>
      </p:pic>
      <p:sp>
        <p:nvSpPr>
          <p:cNvPr id="3" name="Google Shape;177;p12">
            <a:extLst>
              <a:ext uri="{FF2B5EF4-FFF2-40B4-BE49-F238E27FC236}">
                <a16:creationId xmlns:a16="http://schemas.microsoft.com/office/drawing/2014/main" id="{14A36CAD-B54C-9266-AAB1-48317569015D}"/>
              </a:ext>
            </a:extLst>
          </p:cNvPr>
          <p:cNvSpPr/>
          <p:nvPr/>
        </p:nvSpPr>
        <p:spPr>
          <a:xfrm>
            <a:off x="7612910" y="5955692"/>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vers">
  <a:themeElements>
    <a:clrScheme name="QCIF2020">
      <a:dk1>
        <a:srgbClr val="1E1E1E"/>
      </a:dk1>
      <a:lt1>
        <a:srgbClr val="FFFFFF"/>
      </a:lt1>
      <a:dk2>
        <a:srgbClr val="000000"/>
      </a:dk2>
      <a:lt2>
        <a:srgbClr val="A3A6A3"/>
      </a:lt2>
      <a:accent1>
        <a:srgbClr val="005FAB"/>
      </a:accent1>
      <a:accent2>
        <a:srgbClr val="EBA700"/>
      </a:accent2>
      <a:accent3>
        <a:srgbClr val="DD3B27"/>
      </a:accent3>
      <a:accent4>
        <a:srgbClr val="6EB9E1"/>
      </a:accent4>
      <a:accent5>
        <a:srgbClr val="53AE3A"/>
      </a:accent5>
      <a:accent6>
        <a:srgbClr val="A3A6A3"/>
      </a:accent6>
      <a:hlink>
        <a:srgbClr val="005FAB"/>
      </a:hlink>
      <a:folHlink>
        <a:srgbClr val="7878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otalTime>10866</TotalTime>
  <Words>1804</Words>
  <Application>Microsoft Macintosh PowerPoint</Application>
  <PresentationFormat>Widescreen</PresentationFormat>
  <Paragraphs>440</Paragraphs>
  <Slides>56</Slides>
  <Notes>37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56</vt:i4>
      </vt:variant>
    </vt:vector>
  </HeadingPairs>
  <TitlesOfParts>
    <vt:vector size="69" baseType="lpstr">
      <vt:lpstr>Arial</vt:lpstr>
      <vt:lpstr>Lato</vt:lpstr>
      <vt:lpstr>-apple-system</vt:lpstr>
      <vt:lpstr>Noto Sans Symbols</vt:lpstr>
      <vt:lpstr>Roboto Mono</vt:lpstr>
      <vt:lpstr>Nunito</vt:lpstr>
      <vt:lpstr>Poppins</vt:lpstr>
      <vt:lpstr>Calibri</vt:lpstr>
      <vt:lpstr>Wingdings</vt:lpstr>
      <vt:lpstr>Courier New</vt:lpstr>
      <vt:lpstr>Covers</vt:lpstr>
      <vt:lpstr>1_Template QFAB - 2019</vt:lpstr>
      <vt:lpstr>2_Template QFAB - 2019</vt:lpstr>
      <vt:lpstr>Single Cell RNAseq Analysis in R with Seurat</vt:lpstr>
      <vt:lpstr>PowerPoint Presentation</vt:lpstr>
      <vt:lpstr>Single Cell RNAseq</vt:lpstr>
      <vt:lpstr>Single Cell RNAseq Analysis Workflow</vt:lpstr>
      <vt:lpstr>Raw data to Counts Matrix</vt:lpstr>
      <vt:lpstr>Why start with counts matrix?</vt:lpstr>
      <vt:lpstr>PowerPoint Presentation</vt:lpstr>
      <vt:lpstr>Counts Matrix</vt:lpstr>
      <vt:lpstr>Counts matrix to single-cell analysis</vt:lpstr>
      <vt:lpstr>PowerPoint Presentation</vt:lpstr>
      <vt:lpstr>Technology landscape</vt:lpstr>
      <vt:lpstr>Downstream analyses</vt:lpstr>
      <vt:lpstr>PowerPoint Presentation</vt:lpstr>
      <vt:lpstr>Single cell RNAseq Analysis Ecosystems</vt:lpstr>
      <vt:lpstr>Single cell RNAseq Analysis Ecosystems</vt:lpstr>
      <vt:lpstr>Why Seurat?</vt:lpstr>
      <vt:lpstr>Compute requirements</vt:lpstr>
      <vt:lpstr>PowerPoint Presentation</vt:lpstr>
      <vt:lpstr>PowerPoint Presentation</vt:lpstr>
      <vt:lpstr>Cells can have different sequencing depth</vt:lpstr>
      <vt:lpstr>Comparing raw counts can be misleading</vt:lpstr>
      <vt:lpstr>Scale</vt:lpstr>
      <vt:lpstr>To find markers in a cell population you need to compare genes between them</vt:lpstr>
      <vt:lpstr>Why Do I need to scale:</vt:lpstr>
      <vt:lpstr>Expression of most variable genes in 500 cells (No scaled )</vt:lpstr>
      <vt:lpstr>Expression of the most variable genes in 500 cells (scaled)</vt:lpstr>
      <vt:lpstr>PowerPoint Presentation</vt:lpstr>
      <vt:lpstr>Cells can have different sequencing depth</vt:lpstr>
      <vt:lpstr>Features can have different expression spectrums</vt:lpstr>
      <vt:lpstr>PowerPoint Presentation</vt:lpstr>
      <vt:lpstr>Counts Matrix</vt:lpstr>
      <vt:lpstr>Loading a counts matrix</vt:lpstr>
      <vt:lpstr>Filter Cells</vt:lpstr>
      <vt:lpstr>Filter Genes</vt:lpstr>
      <vt:lpstr>Mitochondrial Content</vt:lpstr>
      <vt:lpstr>Filtered Counts matrix</vt:lpstr>
      <vt:lpstr>Normalisation</vt:lpstr>
      <vt:lpstr>Highly variable Genes</vt:lpstr>
      <vt:lpstr>PCA</vt:lpstr>
      <vt:lpstr>Graph</vt:lpstr>
      <vt:lpstr>Clustering</vt:lpstr>
      <vt:lpstr>PowerPoint Presentation</vt:lpstr>
      <vt:lpstr>PowerPoint Presentation</vt:lpstr>
      <vt:lpstr>Differential Expression: Cluster Markers</vt:lpstr>
      <vt:lpstr>Reference based cell typing</vt:lpstr>
      <vt:lpstr>Finding a reference dataset</vt:lpstr>
      <vt:lpstr>PowerPoint Presentation</vt:lpstr>
      <vt:lpstr>Cell Type Classification</vt:lpstr>
      <vt:lpstr>Supervised example - SingleR</vt:lpstr>
      <vt:lpstr>Cell Type Analysis</vt:lpstr>
      <vt:lpstr>Manual annotation</vt:lpstr>
      <vt:lpstr>Differential Expression: KO vs WT</vt:lpstr>
      <vt:lpstr>Single Cell Browsers</vt:lpstr>
      <vt:lpstr>PowerPoint Presentation</vt:lpstr>
      <vt:lpstr>Where to from here?</vt:lpstr>
      <vt:lpstr>Rdsfasdf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Analysis with Galaxy</dc:title>
  <cp:lastModifiedBy>Sarah Williams</cp:lastModifiedBy>
  <cp:revision>20</cp:revision>
  <dcterms:modified xsi:type="dcterms:W3CDTF">2024-05-06T03:17:00Z</dcterms:modified>
</cp:coreProperties>
</file>